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20"/>
  </p:notesMasterIdLst>
  <p:sldIdLst>
    <p:sldId id="271" r:id="rId2"/>
    <p:sldId id="257" r:id="rId3"/>
    <p:sldId id="278" r:id="rId4"/>
    <p:sldId id="279" r:id="rId5"/>
    <p:sldId id="280" r:id="rId6"/>
    <p:sldId id="281" r:id="rId7"/>
    <p:sldId id="282" r:id="rId8"/>
    <p:sldId id="283" r:id="rId9"/>
    <p:sldId id="284" r:id="rId10"/>
    <p:sldId id="285" r:id="rId11"/>
    <p:sldId id="286" r:id="rId12"/>
    <p:sldId id="288" r:id="rId13"/>
    <p:sldId id="287" r:id="rId14"/>
    <p:sldId id="290" r:id="rId15"/>
    <p:sldId id="258" r:id="rId16"/>
    <p:sldId id="291" r:id="rId17"/>
    <p:sldId id="259" r:id="rId18"/>
    <p:sldId id="29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4" autoAdjust="0"/>
    <p:restoredTop sz="68519" autoAdjust="0"/>
  </p:normalViewPr>
  <p:slideViewPr>
    <p:cSldViewPr snapToGrid="0" snapToObjects="1">
      <p:cViewPr varScale="1">
        <p:scale>
          <a:sx n="103" d="100"/>
          <a:sy n="103" d="100"/>
        </p:scale>
        <p:origin x="80"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40EF4-5CA8-4768-82B7-308815EACC68}" type="datetimeFigureOut">
              <a:rPr lang="ro-RO" smtClean="0"/>
              <a:t>07.05.2024</a:t>
            </a:fld>
            <a:endParaRPr lang="ro-RO"/>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E252D-94C8-4C27-B573-20F20EB87CAB}" type="slidenum">
              <a:rPr lang="ro-RO" smtClean="0"/>
              <a:t>‹#›</a:t>
            </a:fld>
            <a:endParaRPr lang="ro-RO"/>
          </a:p>
        </p:txBody>
      </p:sp>
    </p:spTree>
    <p:extLst>
      <p:ext uri="{BB962C8B-B14F-4D97-AF65-F5344CB8AC3E}">
        <p14:creationId xmlns:p14="http://schemas.microsoft.com/office/powerpoint/2010/main" val="381973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o-RO" b="1" i="0" dirty="0">
                <a:solidFill>
                  <a:srgbClr val="ECECEC"/>
                </a:solidFill>
                <a:effectLst/>
                <a:highlight>
                  <a:srgbClr val="212121"/>
                </a:highlight>
                <a:latin typeface="Söhne"/>
              </a:rPr>
              <a:t>1. Context și Importanță:</a:t>
            </a:r>
            <a:r>
              <a:rPr lang="ro-RO" b="0" i="0" dirty="0">
                <a:solidFill>
                  <a:srgbClr val="ECECEC"/>
                </a:solidFill>
                <a:effectLst/>
                <a:highlight>
                  <a:srgbClr val="212121"/>
                </a:highlight>
                <a:latin typeface="Söhne"/>
              </a:rPr>
              <a:t> "În lumea financiară de astăzi, scorul de credit joacă un rol crucial, influențând nu doar condițiile de creditare, ci și accesul la finanțe. Însă, sistemele actuale de evaluare a creditului adesea exclude persoanele </a:t>
            </a:r>
            <a:r>
              <a:rPr lang="ro-RO" b="0" i="0" dirty="0" err="1">
                <a:solidFill>
                  <a:srgbClr val="ECECEC"/>
                </a:solidFill>
                <a:effectLst/>
                <a:highlight>
                  <a:srgbClr val="212121"/>
                </a:highlight>
                <a:latin typeface="Söhne"/>
              </a:rPr>
              <a:t>nebancarizate</a:t>
            </a:r>
            <a:r>
              <a:rPr lang="ro-RO" b="0" i="0" dirty="0">
                <a:solidFill>
                  <a:srgbClr val="ECECEC"/>
                </a:solidFill>
                <a:effectLst/>
                <a:highlight>
                  <a:srgbClr val="212121"/>
                </a:highlight>
                <a:latin typeface="Söhne"/>
              </a:rPr>
              <a:t>, care nu au un istoric de credit tradițional. Aceasta constituie o problemă majoră, deoarece restricționează accesul la resurse financiare esențiale, care ar putea contribui la creșterea și dezvoltarea lor economică.“</a:t>
            </a:r>
            <a:br>
              <a:rPr lang="en-US" b="0" i="0" dirty="0">
                <a:solidFill>
                  <a:srgbClr val="ECECEC"/>
                </a:solidFill>
                <a:effectLst/>
                <a:highlight>
                  <a:srgbClr val="212121"/>
                </a:highlight>
                <a:latin typeface="Söhne"/>
              </a:rPr>
            </a:br>
            <a:endParaRPr lang="ro-RO" b="0" i="0" dirty="0">
              <a:solidFill>
                <a:srgbClr val="ECECEC"/>
              </a:solidFill>
              <a:effectLst/>
              <a:highlight>
                <a:srgbClr val="212121"/>
              </a:highlight>
              <a:latin typeface="Söhne"/>
            </a:endParaRPr>
          </a:p>
          <a:p>
            <a:pPr algn="l"/>
            <a:r>
              <a:rPr lang="ro-RO" b="1" i="0" dirty="0">
                <a:solidFill>
                  <a:srgbClr val="ECECEC"/>
                </a:solidFill>
                <a:effectLst/>
                <a:highlight>
                  <a:srgbClr val="212121"/>
                </a:highlight>
                <a:latin typeface="Söhne"/>
              </a:rPr>
              <a:t>2. Focalizarea Proiectului:</a:t>
            </a:r>
            <a:r>
              <a:rPr lang="ro-RO" b="0" i="0" dirty="0">
                <a:solidFill>
                  <a:srgbClr val="ECECEC"/>
                </a:solidFill>
                <a:effectLst/>
                <a:highlight>
                  <a:srgbClr val="212121"/>
                </a:highlight>
                <a:latin typeface="Söhne"/>
              </a:rPr>
              <a:t> "Proiectul nostru abordează această problemă. Scopul este de a îmbunătăți precizia predicțiilor de credit folosind tehnici avansate de data </a:t>
            </a:r>
            <a:r>
              <a:rPr lang="ro-RO" b="0" i="0" dirty="0" err="1">
                <a:solidFill>
                  <a:srgbClr val="ECECEC"/>
                </a:solidFill>
                <a:effectLst/>
                <a:highlight>
                  <a:srgbClr val="212121"/>
                </a:highlight>
                <a:latin typeface="Söhne"/>
              </a:rPr>
              <a:t>mining</a:t>
            </a:r>
            <a:r>
              <a:rPr lang="ro-RO" b="0" i="0" dirty="0">
                <a:solidFill>
                  <a:srgbClr val="ECECEC"/>
                </a:solidFill>
                <a:effectLst/>
                <a:highlight>
                  <a:srgbClr val="212121"/>
                </a:highlight>
                <a:latin typeface="Söhne"/>
              </a:rPr>
              <a:t> și învățare automată. Vom explora modele predictive noi și inovative, care pot capta mai bine complexitatea comportamentului financiar al indivizilor, inclusiv al celor </a:t>
            </a:r>
            <a:r>
              <a:rPr lang="ro-RO" b="0" i="0" dirty="0" err="1">
                <a:solidFill>
                  <a:srgbClr val="ECECEC"/>
                </a:solidFill>
                <a:effectLst/>
                <a:highlight>
                  <a:srgbClr val="212121"/>
                </a:highlight>
                <a:latin typeface="Söhne"/>
              </a:rPr>
              <a:t>nebancarizati</a:t>
            </a:r>
            <a:r>
              <a:rPr lang="ro-RO" b="0" i="0" dirty="0">
                <a:solidFill>
                  <a:srgbClr val="ECECEC"/>
                </a:solidFill>
                <a:effectLst/>
                <a:highlight>
                  <a:srgbClr val="212121"/>
                </a:highlight>
                <a:latin typeface="Söhne"/>
              </a:rPr>
              <a:t>.“</a:t>
            </a:r>
            <a:br>
              <a:rPr lang="en-US" b="0" i="0" dirty="0">
                <a:solidFill>
                  <a:srgbClr val="ECECEC"/>
                </a:solidFill>
                <a:effectLst/>
                <a:highlight>
                  <a:srgbClr val="212121"/>
                </a:highlight>
                <a:latin typeface="Söhne"/>
              </a:rPr>
            </a:br>
            <a:endParaRPr lang="ro-RO"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3. </a:t>
            </a:r>
            <a:r>
              <a:rPr lang="ro-RO" b="1" i="0" dirty="0">
                <a:solidFill>
                  <a:srgbClr val="ECECEC"/>
                </a:solidFill>
                <a:effectLst/>
                <a:highlight>
                  <a:srgbClr val="212121"/>
                </a:highlight>
                <a:latin typeface="Söhne"/>
              </a:rPr>
              <a:t>Relevanța pentru Industrie:</a:t>
            </a:r>
            <a:r>
              <a:rPr lang="ro-RO" b="0" i="0" dirty="0">
                <a:solidFill>
                  <a:srgbClr val="ECECEC"/>
                </a:solidFill>
                <a:effectLst/>
                <a:highlight>
                  <a:srgbClr val="212121"/>
                </a:highlight>
                <a:latin typeface="Söhne"/>
              </a:rPr>
              <a:t> "Rezultatele acestei cercetări au un impact direct asupra industriei financiare. Prin îmbunătățirea modelului de predicție a creditului, putem ajuta instituțiile financiare să reducă numărul de credite neperformante. Aceasta nu numai că sprijină dezvoltarea durabilă a sectorului, dar ajută și la crearea unui sistem financiar mai stabil și mai accesibil pentru toți."</a:t>
            </a:r>
          </a:p>
          <a:p>
            <a:endParaRPr lang="ro-RO" dirty="0"/>
          </a:p>
        </p:txBody>
      </p:sp>
      <p:sp>
        <p:nvSpPr>
          <p:cNvPr id="4" name="Slide Number Placeholder 3"/>
          <p:cNvSpPr>
            <a:spLocks noGrp="1"/>
          </p:cNvSpPr>
          <p:nvPr>
            <p:ph type="sldNum" sz="quarter" idx="5"/>
          </p:nvPr>
        </p:nvSpPr>
        <p:spPr/>
        <p:txBody>
          <a:bodyPr/>
          <a:lstStyle/>
          <a:p>
            <a:fld id="{3CAE252D-94C8-4C27-B573-20F20EB87CAB}" type="slidenum">
              <a:rPr lang="ro-RO" smtClean="0"/>
              <a:t>2</a:t>
            </a:fld>
            <a:endParaRPr lang="ro-RO"/>
          </a:p>
        </p:txBody>
      </p:sp>
    </p:spTree>
    <p:extLst>
      <p:ext uri="{BB962C8B-B14F-4D97-AF65-F5344CB8AC3E}">
        <p14:creationId xmlns:p14="http://schemas.microsoft.com/office/powerpoint/2010/main" val="2044666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Acest grafic reprezintă o hartă a căldurii (</a:t>
            </a:r>
            <a:r>
              <a:rPr lang="ro-RO" b="0" i="0" dirty="0" err="1">
                <a:solidFill>
                  <a:srgbClr val="ECECEC"/>
                </a:solidFill>
                <a:effectLst/>
                <a:highlight>
                  <a:srgbClr val="212121"/>
                </a:highlight>
                <a:latin typeface="Söhne"/>
              </a:rPr>
              <a:t>heatmap</a:t>
            </a:r>
            <a:r>
              <a:rPr lang="ro-RO" b="0" i="0" dirty="0">
                <a:solidFill>
                  <a:srgbClr val="ECECEC"/>
                </a:solidFill>
                <a:effectLst/>
                <a:highlight>
                  <a:srgbClr val="212121"/>
                </a:highlight>
                <a:latin typeface="Söhne"/>
              </a:rPr>
              <a:t>) pentru corelațiile între diverse caracteristici (</a:t>
            </a:r>
            <a:r>
              <a:rPr lang="ro-RO" b="0" i="0" dirty="0" err="1">
                <a:solidFill>
                  <a:srgbClr val="ECECEC"/>
                </a:solidFill>
                <a:effectLst/>
                <a:highlight>
                  <a:srgbClr val="212121"/>
                </a:highlight>
                <a:latin typeface="Söhne"/>
              </a:rPr>
              <a:t>features</a:t>
            </a:r>
            <a:r>
              <a:rPr lang="ro-RO" b="0" i="0" dirty="0">
                <a:solidFill>
                  <a:srgbClr val="ECECEC"/>
                </a:solidFill>
                <a:effectLst/>
                <a:highlight>
                  <a:srgbClr val="212121"/>
                </a:highlight>
                <a:latin typeface="Söhne"/>
              </a:rPr>
              <a:t>) din setul de date, evidențiind doar corelațiile care sunt mai mari de 0.95. Această vizualizare este folositoare pentru a identifica caracteristicile care sunt foarte corelate între ele, sugerând posibile redundanțe sau relații puternice care ar putea influența modelul predictiv.</a:t>
            </a:r>
            <a:r>
              <a:rPr lang="en-US" b="0" i="0" dirty="0">
                <a:solidFill>
                  <a:srgbClr val="ECECEC"/>
                </a:solidFill>
                <a:effectLst/>
                <a:highlight>
                  <a:srgbClr val="212121"/>
                </a:highlight>
                <a:latin typeface="Söhne"/>
              </a:rPr>
              <a:t> In </a:t>
            </a:r>
            <a:r>
              <a:rPr lang="en-US" b="0" i="0" dirty="0" err="1">
                <a:solidFill>
                  <a:srgbClr val="ECECEC"/>
                </a:solidFill>
                <a:effectLst/>
                <a:highlight>
                  <a:srgbClr val="212121"/>
                </a:highlight>
                <a:latin typeface="Söhne"/>
              </a:rPr>
              <a:t>urma</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eliminarii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variabilelor</a:t>
            </a:r>
            <a:r>
              <a:rPr lang="en-US" b="0" i="0" dirty="0">
                <a:solidFill>
                  <a:srgbClr val="ECECEC"/>
                </a:solidFill>
                <a:effectLst/>
                <a:highlight>
                  <a:srgbClr val="212121"/>
                </a:highlight>
                <a:latin typeface="Söhne"/>
              </a:rPr>
              <a:t> corelate din </a:t>
            </a:r>
            <a:r>
              <a:rPr lang="en-US" b="0" i="0" dirty="0" err="1">
                <a:solidFill>
                  <a:srgbClr val="ECECEC"/>
                </a:solidFill>
                <a:effectLst/>
                <a:highlight>
                  <a:srgbClr val="212121"/>
                </a:highlight>
                <a:latin typeface="Söhne"/>
              </a:rPr>
              <a:t>triunghiul</a:t>
            </a:r>
            <a:r>
              <a:rPr lang="en-US" b="0" i="0" dirty="0">
                <a:solidFill>
                  <a:srgbClr val="ECECEC"/>
                </a:solidFill>
                <a:effectLst/>
                <a:highlight>
                  <a:srgbClr val="212121"/>
                </a:highlight>
                <a:latin typeface="Söhne"/>
              </a:rPr>
              <a:t> superior al </a:t>
            </a:r>
            <a:r>
              <a:rPr lang="en-US" b="0" i="0" dirty="0" err="1">
                <a:solidFill>
                  <a:srgbClr val="ECECEC"/>
                </a:solidFill>
                <a:effectLst/>
                <a:highlight>
                  <a:srgbClr val="212121"/>
                </a:highlight>
                <a:latin typeface="Söhne"/>
              </a:rPr>
              <a:t>matricei</a:t>
            </a:r>
            <a:r>
              <a:rPr lang="en-US" b="0" i="0" dirty="0">
                <a:solidFill>
                  <a:srgbClr val="ECECEC"/>
                </a:solidFill>
                <a:effectLst/>
                <a:highlight>
                  <a:srgbClr val="212121"/>
                </a:highlight>
                <a:latin typeface="Söhne"/>
              </a:rPr>
              <a:t>, am </a:t>
            </a:r>
            <a:r>
              <a:rPr lang="en-US" b="0" i="0" dirty="0" err="1">
                <a:solidFill>
                  <a:srgbClr val="ECECEC"/>
                </a:solidFill>
                <a:effectLst/>
                <a:highlight>
                  <a:srgbClr val="212121"/>
                </a:highlight>
                <a:latin typeface="Söhne"/>
              </a:rPr>
              <a:t>eliminat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aprox</a:t>
            </a:r>
            <a:r>
              <a:rPr lang="en-US" b="0" i="0" dirty="0">
                <a:solidFill>
                  <a:srgbClr val="ECECEC"/>
                </a:solidFill>
                <a:effectLst/>
                <a:highlight>
                  <a:srgbClr val="212121"/>
                </a:highlight>
                <a:latin typeface="Söhne"/>
              </a:rPr>
              <a:t>. 200 feature-</a:t>
            </a:r>
            <a:r>
              <a:rPr lang="en-US" b="0" i="0" dirty="0" err="1">
                <a:solidFill>
                  <a:srgbClr val="ECECEC"/>
                </a:solidFill>
                <a:effectLst/>
                <a:highlight>
                  <a:srgbClr val="212121"/>
                </a:highlight>
                <a:latin typeface="Söhne"/>
              </a:rPr>
              <a:t>uri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iar</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scorul</a:t>
            </a:r>
            <a:r>
              <a:rPr lang="en-US" b="0" i="0" dirty="0">
                <a:solidFill>
                  <a:srgbClr val="ECECEC"/>
                </a:solidFill>
                <a:effectLst/>
                <a:highlight>
                  <a:srgbClr val="212121"/>
                </a:highlight>
                <a:latin typeface="Söhne"/>
              </a:rPr>
              <a:t> AUC s-a </a:t>
            </a:r>
            <a:r>
              <a:rPr lang="en-US" b="0" i="0" dirty="0" err="1">
                <a:solidFill>
                  <a:srgbClr val="ECECEC"/>
                </a:solidFill>
                <a:effectLst/>
                <a:highlight>
                  <a:srgbClr val="212121"/>
                </a:highlight>
                <a:latin typeface="Söhne"/>
              </a:rPr>
              <a:t>imbunatatit</a:t>
            </a:r>
            <a:r>
              <a:rPr lang="en-US" b="0" i="0" dirty="0">
                <a:solidFill>
                  <a:srgbClr val="ECECEC"/>
                </a:solidFill>
                <a:effectLst/>
                <a:highlight>
                  <a:srgbClr val="212121"/>
                </a:highlight>
                <a:latin typeface="Söhne"/>
              </a:rPr>
              <a:t> cu ~0.5%. In final, am </a:t>
            </a:r>
            <a:r>
              <a:rPr lang="en-US" b="0" i="0" dirty="0" err="1">
                <a:solidFill>
                  <a:srgbClr val="ECECEC"/>
                </a:solidFill>
                <a:effectLst/>
                <a:highlight>
                  <a:srgbClr val="212121"/>
                </a:highlight>
                <a:latin typeface="Söhne"/>
              </a:rPr>
              <a:t>ramas</a:t>
            </a:r>
            <a:r>
              <a:rPr lang="en-US" b="0" i="0" dirty="0">
                <a:solidFill>
                  <a:srgbClr val="ECECEC"/>
                </a:solidFill>
                <a:effectLst/>
                <a:highlight>
                  <a:srgbClr val="212121"/>
                </a:highlight>
                <a:latin typeface="Söhne"/>
              </a:rPr>
              <a:t> cu 206 </a:t>
            </a:r>
            <a:r>
              <a:rPr lang="en-US" b="0" i="0" dirty="0" err="1">
                <a:solidFill>
                  <a:srgbClr val="ECECEC"/>
                </a:solidFill>
                <a:effectLst/>
                <a:highlight>
                  <a:srgbClr val="212121"/>
                </a:highlight>
                <a:latin typeface="Söhne"/>
              </a:rPr>
              <a:t>variabile</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si</a:t>
            </a:r>
            <a:r>
              <a:rPr lang="en-US" b="0" i="0" dirty="0">
                <a:solidFill>
                  <a:srgbClr val="ECECEC"/>
                </a:solidFill>
                <a:effectLst/>
                <a:highlight>
                  <a:srgbClr val="212121"/>
                </a:highlight>
                <a:latin typeface="Söhne"/>
              </a:rPr>
              <a:t> am </a:t>
            </a:r>
            <a:r>
              <a:rPr lang="en-US" b="0" i="0" dirty="0" err="1">
                <a:solidFill>
                  <a:srgbClr val="ECECEC"/>
                </a:solidFill>
                <a:effectLst/>
                <a:highlight>
                  <a:srgbClr val="212121"/>
                </a:highlight>
                <a:latin typeface="Söhne"/>
              </a:rPr>
              <a:t>impartit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setul</a:t>
            </a:r>
            <a:r>
              <a:rPr lang="en-US" b="0" i="0" dirty="0">
                <a:solidFill>
                  <a:srgbClr val="ECECEC"/>
                </a:solidFill>
                <a:effectLst/>
                <a:highlight>
                  <a:srgbClr val="212121"/>
                </a:highlight>
                <a:latin typeface="Söhne"/>
              </a:rPr>
              <a:t> de date in 80% date de </a:t>
            </a:r>
            <a:r>
              <a:rPr lang="en-US" b="0" i="0" dirty="0" err="1">
                <a:solidFill>
                  <a:srgbClr val="ECECEC"/>
                </a:solidFill>
                <a:effectLst/>
                <a:highlight>
                  <a:srgbClr val="212121"/>
                </a:highlight>
                <a:latin typeface="Söhne"/>
              </a:rPr>
              <a:t>antrenament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si</a:t>
            </a:r>
            <a:r>
              <a:rPr lang="en-US" b="0" i="0" dirty="0">
                <a:solidFill>
                  <a:srgbClr val="ECECEC"/>
                </a:solidFill>
                <a:effectLst/>
                <a:highlight>
                  <a:srgbClr val="212121"/>
                </a:highlight>
                <a:latin typeface="Söhne"/>
              </a:rPr>
              <a:t> 20% de </a:t>
            </a:r>
            <a:r>
              <a:rPr lang="en-US" b="0" i="0" dirty="0" err="1">
                <a:solidFill>
                  <a:srgbClr val="ECECEC"/>
                </a:solidFill>
                <a:effectLst/>
                <a:highlight>
                  <a:srgbClr val="212121"/>
                </a:highlight>
                <a:latin typeface="Söhne"/>
              </a:rPr>
              <a:t>validare</a:t>
            </a:r>
            <a:r>
              <a:rPr lang="en-US" b="0" i="0" dirty="0">
                <a:solidFill>
                  <a:srgbClr val="ECECEC"/>
                </a:solidFill>
                <a:effectLst/>
                <a:highlight>
                  <a:srgbClr val="212121"/>
                </a:highlight>
                <a:latin typeface="Söhne"/>
              </a:rPr>
              <a:t>.</a:t>
            </a:r>
          </a:p>
          <a:p>
            <a:pPr algn="l"/>
            <a:endParaRPr lang="ro-RO" b="0" i="0" dirty="0">
              <a:solidFill>
                <a:srgbClr val="ECECEC"/>
              </a:solidFill>
              <a:effectLst/>
              <a:highlight>
                <a:srgbClr val="212121"/>
              </a:highlight>
              <a:latin typeface="Söhne"/>
            </a:endParaRPr>
          </a:p>
          <a:p>
            <a:br>
              <a:rPr lang="ro-RO" dirty="0"/>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216869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Procesul de dezvoltare a modelului nostru predictiv a început cu o pregătire datelor, care a inclus curățarea datelor, tratamentul valorilor lipsă și selectarea caracteristicilor esențiale, folosind metodele de importanță discutate anterior. Aceasta a asigurat că modelul nostru va lucra cu date de înaltă calitate și relevante.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Am construit modelul inițial folosind algoritmi de învățare automată, selectând acei algoritmi bazat pe natura problemei noastre și pe complexitatea datelor. Configurația inițială a fost setată pentru a obține un echilibru între acuratețe și timpul de execuție, cu parametrii ajustați preliminar pe baza literaturii de specialitate și a experienței noastre anterioare.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Validarea modelului a fost efectuată prin tehnici riguroase de cross-</a:t>
            </a:r>
            <a:r>
              <a:rPr lang="ro-RO" b="0" i="0" dirty="0" err="1">
                <a:solidFill>
                  <a:srgbClr val="ECECEC"/>
                </a:solidFill>
                <a:effectLst/>
                <a:highlight>
                  <a:srgbClr val="212121"/>
                </a:highlight>
                <a:latin typeface="Söhne"/>
              </a:rPr>
              <a:t>validation</a:t>
            </a:r>
            <a:r>
              <a:rPr lang="ro-RO" b="0" i="0" dirty="0">
                <a:solidFill>
                  <a:srgbClr val="ECECEC"/>
                </a:solidFill>
                <a:effectLst/>
                <a:highlight>
                  <a:srgbClr val="212121"/>
                </a:highlight>
                <a:latin typeface="Söhne"/>
              </a:rPr>
              <a:t> pentru a asigura robustețea și </a:t>
            </a:r>
            <a:r>
              <a:rPr lang="ro-RO" b="0" i="0" dirty="0" err="1">
                <a:solidFill>
                  <a:srgbClr val="ECECEC"/>
                </a:solidFill>
                <a:effectLst/>
                <a:highlight>
                  <a:srgbClr val="212121"/>
                </a:highlight>
                <a:latin typeface="Söhne"/>
              </a:rPr>
              <a:t>generalizabilitatea</a:t>
            </a:r>
            <a:r>
              <a:rPr lang="ro-RO" b="0" i="0" dirty="0">
                <a:solidFill>
                  <a:srgbClr val="ECECEC"/>
                </a:solidFill>
                <a:effectLst/>
                <a:highlight>
                  <a:srgbClr val="212121"/>
                </a:highlight>
                <a:latin typeface="Söhne"/>
              </a:rPr>
              <a:t> acestuia. Acest proces ne-a ajutat să evaluăm performanța modelului în mod obiectiv, identificând scenarii de sub- și supra-antrenament și ajustând modelul corespunzător.</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În final, am optimizat modelul prin ajustarea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folosind tehnici precum </a:t>
            </a:r>
            <a:r>
              <a:rPr lang="ro-RO" b="0" i="0" dirty="0" err="1">
                <a:solidFill>
                  <a:srgbClr val="ECECEC"/>
                </a:solidFill>
                <a:effectLst/>
                <a:highlight>
                  <a:srgbClr val="212121"/>
                </a:highlight>
                <a:latin typeface="Söhne"/>
              </a:rPr>
              <a:t>grid</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search</a:t>
            </a:r>
            <a:r>
              <a:rPr lang="ro-RO" b="0" i="0" dirty="0">
                <a:solidFill>
                  <a:srgbClr val="ECECEC"/>
                </a:solidFill>
                <a:effectLst/>
                <a:highlight>
                  <a:srgbClr val="212121"/>
                </a:highlight>
                <a:latin typeface="Söhne"/>
              </a:rPr>
              <a:t> și </a:t>
            </a:r>
            <a:r>
              <a:rPr lang="ro-RO" b="0" i="0" dirty="0" err="1">
                <a:solidFill>
                  <a:srgbClr val="ECECEC"/>
                </a:solidFill>
                <a:effectLst/>
                <a:highlight>
                  <a:srgbClr val="212121"/>
                </a:highlight>
                <a:latin typeface="Söhne"/>
              </a:rPr>
              <a:t>random</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search</a:t>
            </a:r>
            <a:r>
              <a:rPr lang="ro-RO" b="0" i="0" dirty="0">
                <a:solidFill>
                  <a:srgbClr val="ECECEC"/>
                </a:solidFill>
                <a:effectLst/>
                <a:highlight>
                  <a:srgbClr val="212121"/>
                </a:highlight>
                <a:latin typeface="Söhne"/>
              </a:rPr>
              <a:t> pentru a găsi cea mai bună combinație care maximizează performanța. Monitorizarea continuă a metricilor de performanță, cum ar fi acuratețea, precizia și scorul F1, ne-a ghidat în finisarea modelului pentru a asigura cea mai bună performanță posibilă</a:t>
            </a:r>
          </a:p>
        </p:txBody>
      </p:sp>
    </p:spTree>
    <p:extLst>
      <p:ext uri="{BB962C8B-B14F-4D97-AF65-F5344CB8AC3E}">
        <p14:creationId xmlns:p14="http://schemas.microsoft.com/office/powerpoint/2010/main" val="1637699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effectLst/>
              </a:rPr>
              <a:t>Rezultatele evaluării diferitelor modele de clasificare arată variații în performanța acestora, cu scoruri particularizate pentru precizie, </a:t>
            </a:r>
            <a:r>
              <a:rPr lang="ro-RO" dirty="0" err="1">
                <a:effectLst/>
              </a:rPr>
              <a:t>recall</a:t>
            </a:r>
            <a:r>
              <a:rPr lang="ro-RO" dirty="0">
                <a:effectLst/>
              </a:rPr>
              <a:t>, scorul F1, și AUC. Modelele ca </a:t>
            </a:r>
            <a:r>
              <a:rPr lang="ro-RO" dirty="0" err="1">
                <a:effectLst/>
              </a:rPr>
              <a:t>XGBClassifier</a:t>
            </a:r>
            <a:r>
              <a:rPr lang="ro-RO" dirty="0">
                <a:effectLst/>
              </a:rPr>
              <a:t>, CATBoost și LGBM evidențiază scoruri AUC ridicate, indicând eficiența lor în a diferenția între clasele pozitive și negative. Totuși, majoritatea modelelor prezintă dificultăți în clasificarea eficientă a cazurilor pozitive, ceea ce reflecta dezechilibru</a:t>
            </a:r>
            <a:r>
              <a:rPr lang="en-US" dirty="0">
                <a:effectLst/>
              </a:rPr>
              <a:t>l</a:t>
            </a:r>
            <a:r>
              <a:rPr lang="ro-RO" dirty="0">
                <a:effectLst/>
              </a:rPr>
              <a:t> </a:t>
            </a:r>
            <a:r>
              <a:rPr lang="en-US" dirty="0">
                <a:effectLst/>
              </a:rPr>
              <a:t>din</a:t>
            </a:r>
            <a:r>
              <a:rPr lang="ro-RO" dirty="0">
                <a:effectLst/>
              </a:rPr>
              <a:t>n setul de date</a:t>
            </a:r>
            <a:r>
              <a:rPr lang="en-US" dirty="0">
                <a:effectLst/>
              </a:rPr>
              <a:t>.</a:t>
            </a:r>
          </a:p>
          <a:p>
            <a:endParaRPr lang="ro-RO" dirty="0">
              <a:effectLst/>
            </a:endParaRPr>
          </a:p>
          <a:p>
            <a:r>
              <a:rPr lang="ro-RO" dirty="0">
                <a:effectLst/>
              </a:rPr>
              <a:t>Evaluarea detaliată a acestor modele permite identificarea celor mai potrivite pentru contextul specific și ajustarea lor pentru îmbunătățirea clasificării cazurilor mai puțin reprezentate. </a:t>
            </a:r>
            <a:br>
              <a:rPr lang="ro-RO" dirty="0">
                <a:effectLst/>
              </a:rPr>
            </a:br>
            <a:endParaRPr lang="ro-RO" dirty="0"/>
          </a:p>
        </p:txBody>
      </p:sp>
      <p:sp>
        <p:nvSpPr>
          <p:cNvPr id="4" name="Slide Number Placeholder 3"/>
          <p:cNvSpPr>
            <a:spLocks noGrp="1"/>
          </p:cNvSpPr>
          <p:nvPr>
            <p:ph type="sldNum" sz="quarter" idx="5"/>
          </p:nvPr>
        </p:nvSpPr>
        <p:spPr/>
        <p:txBody>
          <a:bodyPr/>
          <a:lstStyle/>
          <a:p>
            <a:fld id="{3CAE252D-94C8-4C27-B573-20F20EB87CAB}" type="slidenum">
              <a:rPr lang="ro-RO" smtClean="0"/>
              <a:t>13</a:t>
            </a:fld>
            <a:endParaRPr lang="ro-RO"/>
          </a:p>
        </p:txBody>
      </p:sp>
    </p:spTree>
    <p:extLst>
      <p:ext uri="{BB962C8B-B14F-4D97-AF65-F5344CB8AC3E}">
        <p14:creationId xmlns:p14="http://schemas.microsoft.com/office/powerpoint/2010/main" val="423041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Un aspect crucial în dezvoltarea modelelor de învățare automată este </a:t>
            </a:r>
            <a:r>
              <a:rPr lang="ro-RO" b="0" i="0" dirty="0" err="1">
                <a:solidFill>
                  <a:srgbClr val="ECECEC"/>
                </a:solidFill>
                <a:effectLst/>
                <a:highlight>
                  <a:srgbClr val="212121"/>
                </a:highlight>
                <a:latin typeface="Söhne"/>
              </a:rPr>
              <a:t>tuning-ul</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care implică ajustarea fină a parametrilor algoritmului pentru a maximiza performanța modelului. În acest context, am ales să utilizăm </a:t>
            </a:r>
            <a:r>
              <a:rPr lang="ro-RO" b="0" i="0" dirty="0" err="1">
                <a:solidFill>
                  <a:srgbClr val="ECECEC"/>
                </a:solidFill>
                <a:effectLst/>
                <a:highlight>
                  <a:srgbClr val="212121"/>
                </a:highlight>
                <a:latin typeface="Söhne"/>
              </a:rPr>
              <a:t>BayesSearch</a:t>
            </a:r>
            <a:r>
              <a:rPr lang="ro-RO" b="0" i="0" dirty="0">
                <a:solidFill>
                  <a:srgbClr val="ECECEC"/>
                </a:solidFill>
                <a:effectLst/>
                <a:highlight>
                  <a:srgbClr val="212121"/>
                </a:highlight>
                <a:latin typeface="Söhne"/>
              </a:rPr>
              <a:t> pentru optimizarea parametrilor, o metodă bazată pe optimizarea </a:t>
            </a:r>
            <a:r>
              <a:rPr lang="ro-RO" b="0" i="0" dirty="0" err="1">
                <a:solidFill>
                  <a:srgbClr val="ECECEC"/>
                </a:solidFill>
                <a:effectLst/>
                <a:highlight>
                  <a:srgbClr val="212121"/>
                </a:highlight>
                <a:latin typeface="Söhne"/>
              </a:rPr>
              <a:t>bayesiană</a:t>
            </a:r>
            <a:r>
              <a:rPr lang="ro-RO"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err="1">
                <a:solidFill>
                  <a:srgbClr val="ECECEC"/>
                </a:solidFill>
                <a:effectLst/>
                <a:highlight>
                  <a:srgbClr val="212121"/>
                </a:highlight>
                <a:latin typeface="Söhne"/>
              </a:rPr>
              <a:t>BayesSearch</a:t>
            </a:r>
            <a:r>
              <a:rPr lang="ro-RO" b="0" i="0" dirty="0">
                <a:solidFill>
                  <a:srgbClr val="ECECEC"/>
                </a:solidFill>
                <a:effectLst/>
                <a:highlight>
                  <a:srgbClr val="212121"/>
                </a:highlight>
                <a:latin typeface="Söhne"/>
              </a:rPr>
              <a:t> funcționează prin construirea unui model probabilistic al funcției de performanță a modelului, care este apoi utilizat pentru a ghida căutarea în spațiul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În loc să testeze aleatoriu sau exhaustiv toate combinațiile posibile de parametri, cum ar face </a:t>
            </a:r>
            <a:r>
              <a:rPr lang="ro-RO" b="0" i="0" dirty="0" err="1">
                <a:solidFill>
                  <a:srgbClr val="ECECEC"/>
                </a:solidFill>
                <a:effectLst/>
                <a:highlight>
                  <a:srgbClr val="212121"/>
                </a:highlight>
                <a:latin typeface="Söhne"/>
              </a:rPr>
              <a:t>grid</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search</a:t>
            </a:r>
            <a:r>
              <a:rPr lang="ro-RO" b="0" i="0" dirty="0">
                <a:solidFill>
                  <a:srgbClr val="ECECEC"/>
                </a:solidFill>
                <a:effectLst/>
                <a:highlight>
                  <a:srgbClr val="212121"/>
                </a:highlight>
                <a:latin typeface="Söhne"/>
              </a:rPr>
              <a:t> sau </a:t>
            </a:r>
            <a:r>
              <a:rPr lang="ro-RO" b="0" i="0" dirty="0" err="1">
                <a:solidFill>
                  <a:srgbClr val="ECECEC"/>
                </a:solidFill>
                <a:effectLst/>
                <a:highlight>
                  <a:srgbClr val="212121"/>
                </a:highlight>
                <a:latin typeface="Söhne"/>
              </a:rPr>
              <a:t>random</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search</a:t>
            </a:r>
            <a:r>
              <a:rPr lang="ro-RO" b="0" i="0" dirty="0">
                <a:solidFill>
                  <a:srgbClr val="ECECEC"/>
                </a:solidFill>
                <a:effectLst/>
                <a:highlight>
                  <a:srgbClr val="212121"/>
                </a:highlight>
                <a:latin typeface="Söhne"/>
              </a:rPr>
              <a:t>, </a:t>
            </a:r>
            <a:r>
              <a:rPr lang="ro-RO" b="0" i="0" dirty="0" err="1">
                <a:solidFill>
                  <a:srgbClr val="ECECEC"/>
                </a:solidFill>
                <a:effectLst/>
                <a:highlight>
                  <a:srgbClr val="212121"/>
                </a:highlight>
                <a:latin typeface="Söhne"/>
              </a:rPr>
              <a:t>BayesSearch</a:t>
            </a:r>
            <a:r>
              <a:rPr lang="ro-RO" b="0" i="0" dirty="0">
                <a:solidFill>
                  <a:srgbClr val="ECECEC"/>
                </a:solidFill>
                <a:effectLst/>
                <a:highlight>
                  <a:srgbClr val="212121"/>
                </a:highlight>
                <a:latin typeface="Söhne"/>
              </a:rPr>
              <a:t> evaluează performanța modelului la diferite valori ale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și utilizează aceste informații pentru a estima cele mai promițătoare valori pentru iterațiile următoare.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Procesul începe cu o setare inițială aleatorie a parametrilor, după care se calculează funcția obiectivă, adesea acuratețea sau scorul F1. Rezultatele sunt folosite pentru a actualiza modelul probabilistic, care indică următoarea cea mai informativă setare a parametrilor de testat. Această metodă este iterativă și continuă până când este atins un număr prestabilit de iterații sau până când îmbunătățirile devin nesemnificative.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Unul dintre principalele avantaje ale </a:t>
            </a:r>
            <a:r>
              <a:rPr lang="ro-RO" b="0" i="0" dirty="0" err="1">
                <a:solidFill>
                  <a:srgbClr val="ECECEC"/>
                </a:solidFill>
                <a:effectLst/>
                <a:highlight>
                  <a:srgbClr val="212121"/>
                </a:highlight>
                <a:latin typeface="Söhne"/>
              </a:rPr>
              <a:t>BayesSearch</a:t>
            </a:r>
            <a:r>
              <a:rPr lang="ro-RO" b="0" i="0" dirty="0">
                <a:solidFill>
                  <a:srgbClr val="ECECEC"/>
                </a:solidFill>
                <a:effectLst/>
                <a:highlight>
                  <a:srgbClr val="212121"/>
                </a:highlight>
                <a:latin typeface="Söhne"/>
              </a:rPr>
              <a:t> este eficiența sa, deoarece se concentrează pe testarea combinațiilor de parametri care sunt cel mai probabil să îmbunătățească performanța modelului, reducând astfel timpul necesar pentru găsirea setului optim de parametri.</a:t>
            </a:r>
          </a:p>
          <a:p>
            <a:br>
              <a:rPr lang="ro-RO" dirty="0"/>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678546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b="0" i="0" dirty="0">
                <a:solidFill>
                  <a:srgbClr val="ECECEC"/>
                </a:solidFill>
                <a:effectLst/>
                <a:highlight>
                  <a:srgbClr val="212121"/>
                </a:highlight>
                <a:latin typeface="Söhne"/>
              </a:rPr>
              <a:t>Înainte de ajustare, modelul nostru avea o acuratețe de aproximativ 78%, cu un scor F1 de 0.75. După procesul de ajustare a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am observat o îmbunătățire notabilă a performanței. </a:t>
            </a:r>
            <a:endParaRPr lang="ro-RO" dirty="0"/>
          </a:p>
        </p:txBody>
      </p:sp>
      <p:sp>
        <p:nvSpPr>
          <p:cNvPr id="4" name="Slide Number Placeholder 3"/>
          <p:cNvSpPr>
            <a:spLocks noGrp="1"/>
          </p:cNvSpPr>
          <p:nvPr>
            <p:ph type="sldNum" sz="quarter" idx="5"/>
          </p:nvPr>
        </p:nvSpPr>
        <p:spPr/>
        <p:txBody>
          <a:bodyPr/>
          <a:lstStyle/>
          <a:p>
            <a:fld id="{3CAE252D-94C8-4C27-B573-20F20EB87CAB}" type="slidenum">
              <a:rPr lang="ro-RO" smtClean="0"/>
              <a:t>15</a:t>
            </a:fld>
            <a:endParaRPr lang="ro-RO"/>
          </a:p>
        </p:txBody>
      </p:sp>
    </p:spTree>
    <p:extLst>
      <p:ext uri="{BB962C8B-B14F-4D97-AF65-F5344CB8AC3E}">
        <p14:creationId xmlns:p14="http://schemas.microsoft.com/office/powerpoint/2010/main" val="347981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Un pas esențial în validarea oricărui model predictiv este cross-</a:t>
            </a:r>
            <a:r>
              <a:rPr lang="ro-RO" b="0" i="0" dirty="0" err="1">
                <a:solidFill>
                  <a:srgbClr val="ECECEC"/>
                </a:solidFill>
                <a:effectLst/>
                <a:highlight>
                  <a:srgbClr val="212121"/>
                </a:highlight>
                <a:latin typeface="Söhne"/>
              </a:rPr>
              <a:t>validation</a:t>
            </a:r>
            <a:r>
              <a:rPr lang="ro-RO" b="0" i="0" dirty="0">
                <a:solidFill>
                  <a:srgbClr val="ECECEC"/>
                </a:solidFill>
                <a:effectLst/>
                <a:highlight>
                  <a:srgbClr val="212121"/>
                </a:highlight>
                <a:latin typeface="Söhne"/>
              </a:rPr>
              <a:t>, și pentru acest proiect am utilizat metoda de 10-Fold Cross-</a:t>
            </a:r>
            <a:r>
              <a:rPr lang="ro-RO" b="0" i="0" dirty="0" err="1">
                <a:solidFill>
                  <a:srgbClr val="ECECEC"/>
                </a:solidFill>
                <a:effectLst/>
                <a:highlight>
                  <a:srgbClr val="212121"/>
                </a:highlight>
                <a:latin typeface="Söhne"/>
              </a:rPr>
              <a:t>Validation</a:t>
            </a:r>
            <a:r>
              <a:rPr lang="ro-RO" b="0" i="0" dirty="0">
                <a:solidFill>
                  <a:srgbClr val="ECECEC"/>
                </a:solidFill>
                <a:effectLst/>
                <a:highlight>
                  <a:srgbClr val="212121"/>
                </a:highlight>
                <a:latin typeface="Söhne"/>
              </a:rPr>
              <a:t> pentru a asigura fiabilitatea și robustețea modelului nostru. Voi explica acum ce presupune această metodă și cum ne ajută să evaluăm performanța modelului.</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10-Fold Cross-</a:t>
            </a:r>
            <a:r>
              <a:rPr lang="ro-RO" b="0" i="0" dirty="0" err="1">
                <a:solidFill>
                  <a:srgbClr val="ECECEC"/>
                </a:solidFill>
                <a:effectLst/>
                <a:highlight>
                  <a:srgbClr val="212121"/>
                </a:highlight>
                <a:latin typeface="Söhne"/>
              </a:rPr>
              <a:t>Validation</a:t>
            </a:r>
            <a:r>
              <a:rPr lang="ro-RO" b="0" i="0" dirty="0">
                <a:solidFill>
                  <a:srgbClr val="ECECEC"/>
                </a:solidFill>
                <a:effectLst/>
                <a:highlight>
                  <a:srgbClr val="212121"/>
                </a:highlight>
                <a:latin typeface="Söhne"/>
              </a:rPr>
              <a:t> este o tehnică în care setul de date este împărțit în zece subgrupuri, sau '</a:t>
            </a:r>
            <a:r>
              <a:rPr lang="ro-RO" b="0" i="0" dirty="0" err="1">
                <a:solidFill>
                  <a:srgbClr val="ECECEC"/>
                </a:solidFill>
                <a:effectLst/>
                <a:highlight>
                  <a:srgbClr val="212121"/>
                </a:highlight>
                <a:latin typeface="Söhne"/>
              </a:rPr>
              <a:t>folds</a:t>
            </a:r>
            <a:r>
              <a:rPr lang="ro-RO" b="0" i="0" dirty="0">
                <a:solidFill>
                  <a:srgbClr val="ECECEC"/>
                </a:solidFill>
                <a:effectLst/>
                <a:highlight>
                  <a:srgbClr val="212121"/>
                </a:highlight>
                <a:latin typeface="Söhne"/>
              </a:rPr>
              <a:t>'. Modelul este antrenat pe nouă dintre aceste plieri, iar </a:t>
            </a:r>
            <a:r>
              <a:rPr lang="ro-RO" b="0" i="0" dirty="0" err="1">
                <a:solidFill>
                  <a:srgbClr val="ECECEC"/>
                </a:solidFill>
                <a:effectLst/>
                <a:highlight>
                  <a:srgbClr val="212121"/>
                </a:highlight>
                <a:latin typeface="Söhne"/>
              </a:rPr>
              <a:t>pliera</a:t>
            </a:r>
            <a:r>
              <a:rPr lang="ro-RO" b="0" i="0" dirty="0">
                <a:solidFill>
                  <a:srgbClr val="ECECEC"/>
                </a:solidFill>
                <a:effectLst/>
                <a:highlight>
                  <a:srgbClr val="212121"/>
                </a:highlight>
                <a:latin typeface="Söhne"/>
              </a:rPr>
              <a:t> rămasă este utilizată pentru testare. Acest proces este repetat de zece ori, cu fiecare pliere servind o dată ca set de testare. Astfel, fiecare </a:t>
            </a:r>
            <a:r>
              <a:rPr lang="ro-RO" b="0" i="0" dirty="0" err="1">
                <a:solidFill>
                  <a:srgbClr val="ECECEC"/>
                </a:solidFill>
                <a:effectLst/>
                <a:highlight>
                  <a:srgbClr val="212121"/>
                </a:highlight>
                <a:latin typeface="Söhne"/>
              </a:rPr>
              <a:t>datapoint</a:t>
            </a:r>
            <a:r>
              <a:rPr lang="ro-RO" b="0" i="0" dirty="0">
                <a:solidFill>
                  <a:srgbClr val="ECECEC"/>
                </a:solidFill>
                <a:effectLst/>
                <a:highlight>
                  <a:srgbClr val="212121"/>
                </a:highlight>
                <a:latin typeface="Söhne"/>
              </a:rPr>
              <a:t> este folosit atât în antrenare cât și în testare, pe parcursul celor zece iterații.</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Beneficiul acestei metode este că permite modelului să fie testat pe multiple subseturi ale datelor, reducând riscul de supra-antrenament și oferind o imagine mai clară a modului în care modelul va performa pe date necunoscute. De asemenea, ajută la detectarea varianțelor în performanța modelului, care ar putea fi mascate într-o simplă împărțire </a:t>
            </a:r>
            <a:r>
              <a:rPr lang="ro-RO" b="0" i="0" dirty="0" err="1">
                <a:solidFill>
                  <a:srgbClr val="ECECEC"/>
                </a:solidFill>
                <a:effectLst/>
                <a:highlight>
                  <a:srgbClr val="212121"/>
                </a:highlight>
                <a:latin typeface="Söhne"/>
              </a:rPr>
              <a:t>train</a:t>
            </a:r>
            <a:r>
              <a:rPr lang="ro-RO" b="0" i="0" dirty="0">
                <a:solidFill>
                  <a:srgbClr val="ECECEC"/>
                </a:solidFill>
                <a:effectLst/>
                <a:highlight>
                  <a:srgbClr val="212121"/>
                </a:highlight>
                <a:latin typeface="Söhne"/>
              </a:rPr>
              <a:t>-test.</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br>
              <a:rPr lang="ro-RO" dirty="0"/>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3927449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0" i="0" dirty="0">
                <a:solidFill>
                  <a:srgbClr val="ECECEC"/>
                </a:solidFill>
                <a:effectLst/>
                <a:highlight>
                  <a:srgbClr val="212121"/>
                </a:highlight>
                <a:latin typeface="Söhne"/>
              </a:rPr>
              <a:t>Rezultatele obținute prin 10-Fold Cross-</a:t>
            </a:r>
            <a:r>
              <a:rPr lang="ro-RO" b="0" i="0" dirty="0" err="1">
                <a:solidFill>
                  <a:srgbClr val="ECECEC"/>
                </a:solidFill>
                <a:effectLst/>
                <a:highlight>
                  <a:srgbClr val="212121"/>
                </a:highlight>
                <a:latin typeface="Söhne"/>
              </a:rPr>
              <a:t>Validation</a:t>
            </a:r>
            <a:r>
              <a:rPr lang="ro-RO" b="0" i="0" dirty="0">
                <a:solidFill>
                  <a:srgbClr val="ECECEC"/>
                </a:solidFill>
                <a:effectLst/>
                <a:highlight>
                  <a:srgbClr val="212121"/>
                </a:highlight>
                <a:latin typeface="Söhne"/>
              </a:rPr>
              <a:t> au arătat că modelul nostru este consistent și robust, cu performanțe echilibrate pe toate </a:t>
            </a:r>
            <a:r>
              <a:rPr lang="en-US" b="0" i="0" dirty="0">
                <a:solidFill>
                  <a:srgbClr val="ECECEC"/>
                </a:solidFill>
                <a:effectLst/>
                <a:highlight>
                  <a:srgbClr val="212121"/>
                </a:highlight>
                <a:latin typeface="Söhne"/>
              </a:rPr>
              <a:t>fold-urile</a:t>
            </a:r>
            <a:r>
              <a:rPr lang="ro-RO" b="0" i="0" dirty="0">
                <a:solidFill>
                  <a:srgbClr val="ECECEC"/>
                </a:solidFill>
                <a:effectLst/>
                <a:highlight>
                  <a:srgbClr val="212121"/>
                </a:highlight>
                <a:latin typeface="Söhne"/>
              </a:rPr>
              <a:t>. Media scorurilor de acuratețe și a scorurilor F1 pe toate cele zece </a:t>
            </a:r>
            <a:r>
              <a:rPr lang="en-US" b="0" i="0" dirty="0">
                <a:solidFill>
                  <a:srgbClr val="ECECEC"/>
                </a:solidFill>
                <a:effectLst/>
                <a:highlight>
                  <a:srgbClr val="212121"/>
                </a:highlight>
                <a:latin typeface="Söhne"/>
              </a:rPr>
              <a:t>folds</a:t>
            </a:r>
            <a:r>
              <a:rPr lang="ro-RO"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indica</a:t>
            </a:r>
            <a:r>
              <a:rPr lang="ro-RO" b="0" i="0" dirty="0">
                <a:solidFill>
                  <a:srgbClr val="ECECEC"/>
                </a:solidFill>
                <a:effectLst/>
                <a:highlight>
                  <a:srgbClr val="212121"/>
                </a:highlight>
                <a:latin typeface="Söhne"/>
              </a:rPr>
              <a:t> o capacitate </a:t>
            </a:r>
            <a:r>
              <a:rPr lang="en-US" b="0" i="0" dirty="0">
                <a:solidFill>
                  <a:srgbClr val="ECECEC"/>
                </a:solidFill>
                <a:effectLst/>
                <a:highlight>
                  <a:srgbClr val="212121"/>
                </a:highlight>
                <a:latin typeface="Söhne"/>
              </a:rPr>
              <a:t>buna</a:t>
            </a:r>
            <a:r>
              <a:rPr lang="ro-RO" b="0" i="0" dirty="0">
                <a:solidFill>
                  <a:srgbClr val="ECECEC"/>
                </a:solidFill>
                <a:effectLst/>
                <a:highlight>
                  <a:srgbClr val="212121"/>
                </a:highlight>
                <a:latin typeface="Söhne"/>
              </a:rPr>
              <a:t> a modelului de a generaliza pe diverse subseturi de date</a:t>
            </a:r>
            <a:r>
              <a:rPr lang="en-US" b="0" i="0" dirty="0">
                <a:solidFill>
                  <a:srgbClr val="ECECEC"/>
                </a:solidFill>
                <a:effectLst/>
                <a:highlight>
                  <a:srgbClr val="212121"/>
                </a:highlight>
                <a:latin typeface="Söhne"/>
              </a:rPr>
              <a:t>. In final, </a:t>
            </a:r>
            <a:r>
              <a:rPr lang="en-US" b="0" i="0" dirty="0" err="1">
                <a:solidFill>
                  <a:srgbClr val="ECECEC"/>
                </a:solidFill>
                <a:effectLst/>
                <a:highlight>
                  <a:srgbClr val="212121"/>
                </a:highlight>
                <a:latin typeface="Söhne"/>
              </a:rPr>
              <a:t>modelul</a:t>
            </a:r>
            <a:r>
              <a:rPr lang="en-US" b="0" i="0" dirty="0">
                <a:solidFill>
                  <a:srgbClr val="ECECEC"/>
                </a:solidFill>
                <a:effectLst/>
                <a:highlight>
                  <a:srgbClr val="212121"/>
                </a:highlight>
                <a:latin typeface="Söhne"/>
              </a:rPr>
              <a:t> LGBM a </a:t>
            </a:r>
            <a:r>
              <a:rPr lang="en-US" b="0" i="0" dirty="0" err="1">
                <a:solidFill>
                  <a:srgbClr val="ECECEC"/>
                </a:solidFill>
                <a:effectLst/>
                <a:highlight>
                  <a:srgbClr val="212121"/>
                </a:highlight>
                <a:latin typeface="Söhne"/>
              </a:rPr>
              <a:t>obtinut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cele</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mai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bune</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rezultate</a:t>
            </a:r>
            <a:r>
              <a:rPr lang="en-US" b="0" i="0" dirty="0">
                <a:solidFill>
                  <a:srgbClr val="ECECEC"/>
                </a:solidFill>
                <a:effectLst/>
                <a:highlight>
                  <a:srgbClr val="212121"/>
                </a:highlight>
                <a:latin typeface="Söhne"/>
              </a:rPr>
              <a:t>.</a:t>
            </a:r>
            <a:endParaRPr lang="ro-RO" dirty="0"/>
          </a:p>
        </p:txBody>
      </p:sp>
      <p:sp>
        <p:nvSpPr>
          <p:cNvPr id="4" name="Slide Number Placeholder 3"/>
          <p:cNvSpPr>
            <a:spLocks noGrp="1"/>
          </p:cNvSpPr>
          <p:nvPr>
            <p:ph type="sldNum" sz="quarter" idx="5"/>
          </p:nvPr>
        </p:nvSpPr>
        <p:spPr/>
        <p:txBody>
          <a:bodyPr/>
          <a:lstStyle/>
          <a:p>
            <a:fld id="{3CAE252D-94C8-4C27-B573-20F20EB87CAB}" type="slidenum">
              <a:rPr lang="ro-RO" smtClean="0"/>
              <a:t>17</a:t>
            </a:fld>
            <a:endParaRPr lang="ro-RO"/>
          </a:p>
        </p:txBody>
      </p:sp>
    </p:spTree>
    <p:extLst>
      <p:ext uri="{BB962C8B-B14F-4D97-AF65-F5344CB8AC3E}">
        <p14:creationId xmlns:p14="http://schemas.microsoft.com/office/powerpoint/2010/main" val="222667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en-US" b="0" i="0" dirty="0">
                <a:solidFill>
                  <a:srgbClr val="ECECEC"/>
                </a:solidFill>
                <a:effectLst/>
                <a:highlight>
                  <a:srgbClr val="212121"/>
                </a:highlight>
                <a:latin typeface="Söhne"/>
              </a:rPr>
              <a:t>In c</a:t>
            </a:r>
            <a:r>
              <a:rPr lang="ro-RO" b="0" i="0" dirty="0" err="1">
                <a:solidFill>
                  <a:srgbClr val="ECECEC"/>
                </a:solidFill>
                <a:effectLst/>
                <a:highlight>
                  <a:srgbClr val="212121"/>
                </a:highlight>
                <a:latin typeface="Söhne"/>
              </a:rPr>
              <a:t>oncluzie</a:t>
            </a:r>
            <a:r>
              <a:rPr lang="ro-RO" b="0" i="0" dirty="0">
                <a:solidFill>
                  <a:srgbClr val="ECECEC"/>
                </a:solidFill>
                <a:effectLst/>
                <a:highlight>
                  <a:srgbClr val="212121"/>
                </a:highlight>
                <a:latin typeface="Söhne"/>
              </a:rPr>
              <a:t>, acest proiect a explorat dezvoltarea și evaluarea de modele predictive avansate, utilizând metode de învățare automată de ultimă oră pentru a îmbunătăți precizia predicțiilor de credit. Prin aplicarea unor tehnici complexe de pre-procesare a datelor, inginerie a caracteristicilor, și optimizare riguroasă a </a:t>
            </a:r>
            <a:r>
              <a:rPr lang="ro-RO" b="0" i="0" dirty="0" err="1">
                <a:solidFill>
                  <a:srgbClr val="ECECEC"/>
                </a:solidFill>
                <a:effectLst/>
                <a:highlight>
                  <a:srgbClr val="212121"/>
                </a:highlight>
                <a:latin typeface="Söhne"/>
              </a:rPr>
              <a:t>hiperparametrilor</a:t>
            </a:r>
            <a:r>
              <a:rPr lang="ro-RO" b="0" i="0" dirty="0">
                <a:solidFill>
                  <a:srgbClr val="ECECEC"/>
                </a:solidFill>
                <a:effectLst/>
                <a:highlight>
                  <a:srgbClr val="212121"/>
                </a:highlight>
                <a:latin typeface="Söhne"/>
              </a:rPr>
              <a:t>, am reușit să dezvoltăm un model care nu numai că prezice cu acuratețe, dar și generalizează bine pe date noi.</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Rezultatele obținute demonstrează eficacitatea modelului în contextul financiar, oferind o bază solidă pentru decizii de creditare mai informate și mai echitabile. Această cercetare are potențialul de a influența pozitiv practicile de creditare, ajutând la reducerea riscului de credit și la îmbunătățirea accesului la finanțare.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Cu toate acestea, studiul nostru nu este fără limitările sale. Provocările legate de dezechilibrul setului de date și sensibilitatea la anumite caracteristici sunt aspecte care necesită atenție suplimentară. Privind spre viitor, cercetarea ar putea beneficia de adăugarea de caracteristici mai specifice domeniului, utilizarea </a:t>
            </a:r>
            <a:r>
              <a:rPr lang="ro-RO" b="0" i="0" dirty="0" err="1">
                <a:solidFill>
                  <a:srgbClr val="ECECEC"/>
                </a:solidFill>
                <a:effectLst/>
                <a:highlight>
                  <a:srgbClr val="212121"/>
                </a:highlight>
                <a:latin typeface="Söhne"/>
              </a:rPr>
              <a:t>stacking</a:t>
            </a:r>
            <a:r>
              <a:rPr lang="ro-RO" b="0" i="0" dirty="0">
                <a:solidFill>
                  <a:srgbClr val="ECECEC"/>
                </a:solidFill>
                <a:effectLst/>
                <a:highlight>
                  <a:srgbClr val="212121"/>
                </a:highlight>
                <a:latin typeface="Söhne"/>
              </a:rPr>
              <a:t>-ului de modele multiple pentru a îmbunătăți robustețea, aplicarea importanței permutării pentru o înțelegere mai profundă a influenței fiecărei caracteristici, extinderea ingineriei automată a caracteristicilor pentru a explora interacțiuni mai complexe, și investigarea rețelelor neuronale pentru a descoperi relații latente în date.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Aceste direcții pot aduce îmbunătățiri semnificative în modelare și pot deschide calea spre noi descoperiri în analiza datelor financiare. Acest proiect subliniază importanța continuării inovației în tehnologiile de învățare automată și a aplicării acestora în moduri care pot aduce beneficii semnificative societății</a:t>
            </a:r>
          </a:p>
        </p:txBody>
      </p:sp>
    </p:spTree>
    <p:extLst>
      <p:ext uri="{BB962C8B-B14F-4D97-AF65-F5344CB8AC3E}">
        <p14:creationId xmlns:p14="http://schemas.microsoft.com/office/powerpoint/2010/main" val="312217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În cadrul acestui studiu, am utilizat un set de date furnizat de Home Credit, o instituție financiară internațională care oferă împrumuturi celor cu acces limitat la serviciile bancare tradiționale. Acest set de date este vast și divers, conținând informații despre peste 300,000 de clienți, ceea ce ne oferă o bază solidă pentru analiză și modelare.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Datele includ o varietate de caracteristici, de la informații personale, cum ar fi vârsta și venitul, până la detalii financiare complexe, inclusiv istoricul de credit și comportamentul de plată. Aceasta diversitate ne permite să explorăm relații detaliate și să identificăm factori influenți în capacitatea de rambursare a creditelor.</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Însă, lucrul cu acest set de date nu a fost lipsit de provocări. Una dintre principalele probleme a fost gestionarea valorilor lipsă și a </a:t>
            </a:r>
            <a:r>
              <a:rPr lang="ro-RO" b="0" i="0" dirty="0" err="1">
                <a:solidFill>
                  <a:srgbClr val="ECECEC"/>
                </a:solidFill>
                <a:effectLst/>
                <a:highlight>
                  <a:srgbClr val="212121"/>
                </a:highlight>
                <a:latin typeface="Söhne"/>
              </a:rPr>
              <a:t>outlier-ilor</a:t>
            </a:r>
            <a:r>
              <a:rPr lang="ro-RO" b="0" i="0" dirty="0">
                <a:solidFill>
                  <a:srgbClr val="ECECEC"/>
                </a:solidFill>
                <a:effectLst/>
                <a:highlight>
                  <a:srgbClr val="212121"/>
                </a:highlight>
                <a:latin typeface="Söhne"/>
              </a:rPr>
              <a:t>, care au necesitat un proces meticulos de curățare și imputare a datelor pentru a asigura acuratețea analizei noastre.</a:t>
            </a:r>
          </a:p>
          <a:p>
            <a:pPr algn="l"/>
            <a:r>
              <a:rPr lang="ro-RO" b="0" i="0" dirty="0">
                <a:solidFill>
                  <a:srgbClr val="ECECEC"/>
                </a:solidFill>
                <a:effectLst/>
                <a:highlight>
                  <a:srgbClr val="212121"/>
                </a:highlight>
                <a:latin typeface="Söhne"/>
              </a:rPr>
              <a:t>Prin abordarea acestor provocări, am reușit să pregătim un set de date robust, care ne-a permis să construim și să evaluăm modele predictive cu o încredere crescută în rezultatele lor.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Analiza exploratorie a datelor este un pas crucial în orice proiect de analiză de date, deoarece ne permite să obținem o înțelegere inițială a setului de date cu care lucrăm. În cadrul acestui proiect, am început prin examinarea dimensiunii și distribuției variabilelor cheie, cum ar fi vârsta, venitul, și istoricul de credit, pentru a ne asigura că înțelegem contextul și fundația modelării noastre.</a:t>
            </a:r>
          </a:p>
          <a:p>
            <a:pPr algn="l"/>
            <a:r>
              <a:rPr lang="ro-RO" b="0" i="0" dirty="0">
                <a:solidFill>
                  <a:srgbClr val="ECECEC"/>
                </a:solidFill>
                <a:effectLst/>
                <a:highlight>
                  <a:srgbClr val="212121"/>
                </a:highlight>
                <a:latin typeface="Söhne"/>
              </a:rPr>
              <a:t>Am abordat provocări precum valorile lipsă și anomalii, aplicând tehnici de imputare și filtrare pentru a curăța datele, asigurându-ne că modelul nostru va fi construit pe un set de date de înaltă calitate. De asemenea, am identificat corelații între diferite variabile, cum ar fi vârsta și capacitatea de rambursare, care sunt esențiale pentru a înțelege factorii care influențează scorul de credit.</a:t>
            </a:r>
          </a:p>
          <a:p>
            <a:pPr algn="l"/>
            <a:r>
              <a:rPr lang="ro-RO" b="0" i="0" dirty="0">
                <a:solidFill>
                  <a:srgbClr val="ECECEC"/>
                </a:solidFill>
                <a:effectLst/>
                <a:highlight>
                  <a:srgbClr val="212121"/>
                </a:highlight>
                <a:latin typeface="Söhne"/>
              </a:rPr>
              <a:t>Am folosit o serie de vizualizări, cum ar fi histograma distribuției veniturilor și diagramele de dispersie ale relațiilor cheie, pentru a ilustra aceste puncte. Aceste grafice nu numai că ne ajută să comunicăm rezultatele noastre într-un mod vizual atrăgător, dar și subliniază tendințele și modelele care ar putea fi altfel ascunse în datele brute.</a:t>
            </a:r>
          </a:p>
          <a:p>
            <a:pPr algn="l"/>
            <a:r>
              <a:rPr lang="ro-RO" b="0" i="0" dirty="0">
                <a:solidFill>
                  <a:srgbClr val="ECECEC"/>
                </a:solidFill>
                <a:effectLst/>
                <a:highlight>
                  <a:srgbClr val="212121"/>
                </a:highlight>
                <a:latin typeface="Söhne"/>
              </a:rPr>
              <a:t>Această analiză preliminară ne-a furnizat </a:t>
            </a:r>
            <a:r>
              <a:rPr lang="ro-RO" b="0" i="0" dirty="0" err="1">
                <a:solidFill>
                  <a:srgbClr val="ECECEC"/>
                </a:solidFill>
                <a:effectLst/>
                <a:highlight>
                  <a:srgbClr val="212121"/>
                </a:highlight>
                <a:latin typeface="Söhne"/>
              </a:rPr>
              <a:t>insight</a:t>
            </a:r>
            <a:r>
              <a:rPr lang="ro-RO" b="0" i="0" dirty="0">
                <a:solidFill>
                  <a:srgbClr val="ECECEC"/>
                </a:solidFill>
                <a:effectLst/>
                <a:highlight>
                  <a:srgbClr val="212121"/>
                </a:highlight>
                <a:latin typeface="Söhne"/>
              </a:rPr>
              <a:t>-uri valoroase care au ghidat etapele ulterioare de modelare și ne-au ajutat să formulăm ipoteze bine fundamentate despre comportamentul financiar al solicitanților de credite</a:t>
            </a:r>
          </a:p>
        </p:txBody>
      </p:sp>
    </p:spTree>
    <p:extLst>
      <p:ext uri="{BB962C8B-B14F-4D97-AF65-F5344CB8AC3E}">
        <p14:creationId xmlns:p14="http://schemas.microsoft.com/office/powerpoint/2010/main" val="401308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en-US" b="0" i="0" dirty="0">
                <a:solidFill>
                  <a:srgbClr val="ECECEC"/>
                </a:solidFill>
                <a:effectLst/>
                <a:highlight>
                  <a:srgbClr val="212121"/>
                </a:highlight>
                <a:latin typeface="Söhne"/>
              </a:rPr>
              <a:t>A</a:t>
            </a:r>
            <a:r>
              <a:rPr lang="ro-RO" b="0" i="0" dirty="0" err="1">
                <a:solidFill>
                  <a:srgbClr val="ECECEC"/>
                </a:solidFill>
                <a:effectLst/>
                <a:highlight>
                  <a:srgbClr val="212121"/>
                </a:highlight>
                <a:latin typeface="Söhne"/>
              </a:rPr>
              <a:t>nuitățile</a:t>
            </a:r>
            <a:r>
              <a:rPr lang="ro-RO" b="0" i="0" dirty="0">
                <a:solidFill>
                  <a:srgbClr val="ECECEC"/>
                </a:solidFill>
                <a:effectLst/>
                <a:highlight>
                  <a:srgbClr val="212121"/>
                </a:highlight>
                <a:latin typeface="Söhne"/>
              </a:rPr>
              <a:t> mai mici tind să fie asociate cu un risc mai mare de neplată. Cele mai frecvente anuități, atât pentru împrumuturile plătite, cât și pentru cele neplătite, se situează în zona valorilor mici, cu o densitate ușor mai mare pentru neplată.</a:t>
            </a:r>
          </a:p>
          <a:p>
            <a:pPr algn="l"/>
            <a:r>
              <a:rPr lang="ro-RO" b="0" i="0" dirty="0">
                <a:solidFill>
                  <a:srgbClr val="ECECEC"/>
                </a:solidFill>
                <a:effectLst/>
                <a:highlight>
                  <a:srgbClr val="212121"/>
                </a:highlight>
                <a:latin typeface="Söhne"/>
              </a:rPr>
              <a:t>Similar, sumele mai mici de credit sunt mai comune și în această categorie observăm o incidență mai mare a neplăților la valori mici ale creditului.</a:t>
            </a:r>
          </a:p>
          <a:p>
            <a:br>
              <a:rPr lang="ro-RO" dirty="0"/>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974487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Privind prima diagramă, remarcăm distribuția vârstei clienților. Observa</a:t>
            </a:r>
            <a:r>
              <a:rPr lang="en-US" b="0" i="0" dirty="0">
                <a:solidFill>
                  <a:srgbClr val="ECECEC"/>
                </a:solidFill>
                <a:effectLst/>
                <a:highlight>
                  <a:srgbClr val="212121"/>
                </a:highlight>
                <a:latin typeface="Söhne"/>
              </a:rPr>
              <a:t>m</a:t>
            </a:r>
            <a:r>
              <a:rPr lang="ro-RO" b="0" i="0" dirty="0">
                <a:solidFill>
                  <a:srgbClr val="ECECEC"/>
                </a:solidFill>
                <a:effectLst/>
                <a:highlight>
                  <a:srgbClr val="212121"/>
                </a:highlight>
                <a:latin typeface="Söhne"/>
              </a:rPr>
              <a:t> cum grupul cu vârste mai tinere are o densitate mai mare pentru neplată (TARGET = 1), sugerând că clienții mai tineri pot avea o probabilitate mai mare de a nu rambursa împrumutul.</a:t>
            </a:r>
          </a:p>
          <a:p>
            <a:pPr algn="l"/>
            <a:r>
              <a:rPr lang="ro-RO" b="0" i="0" dirty="0">
                <a:solidFill>
                  <a:srgbClr val="ECECEC"/>
                </a:solidFill>
                <a:effectLst/>
                <a:highlight>
                  <a:srgbClr val="212121"/>
                </a:highlight>
                <a:latin typeface="Söhne"/>
              </a:rPr>
              <a:t>În al doilea grafic, evidențiem procentul de neplată pe grupe de vârstă. Grupurile mai tinere au rate mai mari de neplată, scăzând treptat cu avansarea în vârstă, ceea ce ar putea indica o stabilitate financiară crescută cu vârsta.</a:t>
            </a:r>
          </a:p>
          <a:p>
            <a:br>
              <a:rPr lang="ro-RO" dirty="0"/>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387549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Ingineria caracteristicilor este o componentă esențială în dezvoltarea modelului nostru predictiv, deoarece transformă datele brute în formatul care poate fi cel mai eficient utilizat de algoritmi pentru a genera predicții precise. Un aspect central al acestui proces a fost utilizarea </a:t>
            </a:r>
            <a:r>
              <a:rPr lang="ro-RO" b="0" i="0" dirty="0" err="1">
                <a:solidFill>
                  <a:srgbClr val="ECECEC"/>
                </a:solidFill>
                <a:effectLst/>
                <a:highlight>
                  <a:srgbClr val="212121"/>
                </a:highlight>
                <a:latin typeface="Söhne"/>
              </a:rPr>
              <a:t>Featuretools</a:t>
            </a:r>
            <a:r>
              <a:rPr lang="ro-RO" b="0" i="0" dirty="0">
                <a:solidFill>
                  <a:srgbClr val="ECECEC"/>
                </a:solidFill>
                <a:effectLst/>
                <a:highlight>
                  <a:srgbClr val="212121"/>
                </a:highlight>
                <a:latin typeface="Söhne"/>
              </a:rPr>
              <a:t>, un instrument care automatizează extracția de caracteristici, permițându-ne să explorăm rapid și eficient combinații complexe de date.</a:t>
            </a:r>
          </a:p>
          <a:p>
            <a:pPr algn="l"/>
            <a:r>
              <a:rPr lang="ro-RO" b="0" i="0" dirty="0">
                <a:solidFill>
                  <a:srgbClr val="ECECEC"/>
                </a:solidFill>
                <a:effectLst/>
                <a:highlight>
                  <a:srgbClr val="212121"/>
                </a:highlight>
                <a:latin typeface="Söhne"/>
              </a:rPr>
              <a:t>Am generat </a:t>
            </a:r>
            <a:r>
              <a:rPr lang="en-US" b="0" i="0" dirty="0">
                <a:solidFill>
                  <a:srgbClr val="ECECEC"/>
                </a:solidFill>
                <a:effectLst/>
                <a:highlight>
                  <a:srgbClr val="212121"/>
                </a:highlight>
                <a:latin typeface="Söhne"/>
              </a:rPr>
              <a:t>o </a:t>
            </a:r>
            <a:r>
              <a:rPr lang="en-US" b="0" i="0" dirty="0" err="1">
                <a:solidFill>
                  <a:srgbClr val="ECECEC"/>
                </a:solidFill>
                <a:effectLst/>
                <a:highlight>
                  <a:srgbClr val="212121"/>
                </a:highlight>
                <a:latin typeface="Söhne"/>
              </a:rPr>
              <a:t>mie</a:t>
            </a:r>
            <a:r>
              <a:rPr lang="ro-RO" b="0" i="0" dirty="0">
                <a:solidFill>
                  <a:srgbClr val="ECECEC"/>
                </a:solidFill>
                <a:effectLst/>
                <a:highlight>
                  <a:srgbClr val="212121"/>
                </a:highlight>
                <a:latin typeface="Söhne"/>
              </a:rPr>
              <a:t> de noi caracteristici prin agregarea și transformarea variabilelor existente, cum ar fi calculul mediei, sumei, sau deviației standard a tranzacțiilor financiare ale clienților. De exemplu, am creat caracteristici care reflectă istoricul plăților, cum ar fi numărul mediu de zile întârziere pentru ultimele cinci împrumuturi ale unui client, sau suma totală a datoriilor în raport cu veniturile.</a:t>
            </a:r>
          </a:p>
          <a:p>
            <a:pPr algn="l"/>
            <a:r>
              <a:rPr lang="ro-RO" b="0" i="0" dirty="0">
                <a:solidFill>
                  <a:srgbClr val="ECECEC"/>
                </a:solidFill>
                <a:effectLst/>
                <a:highlight>
                  <a:srgbClr val="212121"/>
                </a:highlight>
                <a:latin typeface="Söhne"/>
              </a:rPr>
              <a:t>Aceste caracteristici derivate au jucat un rol crucial în îmbunătățirea acurateței modelului nostru. Prin captarea unor aspecte subtile și complexe ale comportamentului financiar al clienților, am reușit să sporim semnificativ capacitatea modelului de a distinge între clienții care vor rambursa creditele și cei care vor avea dificultăți de plată.</a:t>
            </a:r>
          </a:p>
          <a:p>
            <a:pPr algn="l"/>
            <a:r>
              <a:rPr lang="ro-RO" b="0" i="0" dirty="0">
                <a:solidFill>
                  <a:srgbClr val="ECECEC"/>
                </a:solidFill>
                <a:effectLst/>
                <a:highlight>
                  <a:srgbClr val="212121"/>
                </a:highlight>
                <a:latin typeface="Söhne"/>
              </a:rPr>
              <a:t>Impactul acestor caracteristici asupra modelului a fost evident, reflectat într-o îmbunătățire a scorului ROC AUC, demonstrând eficacitatea tehnicilor noastre de inginerie a caracteristicilor în contextul datelor financiare. Prin această abordare, modelul devine nu doar mai precis, dar și mai robust în fața variațiilor complexe ale comportamentului uman</a:t>
            </a:r>
          </a:p>
        </p:txBody>
      </p:sp>
    </p:spTree>
    <p:extLst>
      <p:ext uri="{BB962C8B-B14F-4D97-AF65-F5344CB8AC3E}">
        <p14:creationId xmlns:p14="http://schemas.microsoft.com/office/powerpoint/2010/main" val="330317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Selectarea caracteristicilor este crucială pentru optimizarea eficienței modelului nostru predictiv. Prin eliminarea zgomotului și a caracteristicilor irelevante, putem concentra puterea predictivă a modelului pe semnalele care contează cel mai mult. În acest proiect, am aplicat o tehnică avansată numită 'importanțe nule' pentru a distinge între caracteristicile influente și cele nesemnificative.</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Metoda de importanțe nule funcționează prin compararea importanței fiecărei caracteristici cu distribuția </a:t>
            </a:r>
            <a:r>
              <a:rPr lang="ro-RO" b="0" i="0" dirty="0" err="1">
                <a:solidFill>
                  <a:srgbClr val="ECECEC"/>
                </a:solidFill>
                <a:effectLst/>
                <a:highlight>
                  <a:srgbClr val="212121"/>
                </a:highlight>
                <a:latin typeface="Söhne"/>
              </a:rPr>
              <a:t>importanțelor</a:t>
            </a:r>
            <a:r>
              <a:rPr lang="ro-RO" b="0" i="0" dirty="0">
                <a:solidFill>
                  <a:srgbClr val="ECECEC"/>
                </a:solidFill>
                <a:effectLst/>
                <a:highlight>
                  <a:srgbClr val="212121"/>
                </a:highlight>
                <a:latin typeface="Söhne"/>
              </a:rPr>
              <a:t> generate sub un model antrenat pe date ale căror etichete au fost amestecate aleatoriu. Aceasta ne permite să vedem clar care caracteristici au un impact real asupra modelului, spre deosebire de cele care par influente doar datorită alinierii întâmplătoare a datelor.</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Am identificat că anumite caracteristici, cum ar fi 'EXT_SOURCE' și diverse metrice financiare, au menținut o importanță ridicată chiar și comparativ cu </a:t>
            </a:r>
            <a:r>
              <a:rPr lang="ro-RO" b="0" i="0" dirty="0" err="1">
                <a:solidFill>
                  <a:srgbClr val="ECECEC"/>
                </a:solidFill>
                <a:effectLst/>
                <a:highlight>
                  <a:srgbClr val="212121"/>
                </a:highlight>
                <a:latin typeface="Söhne"/>
              </a:rPr>
              <a:t>importanțele</a:t>
            </a:r>
            <a:r>
              <a:rPr lang="ro-RO" b="0" i="0" dirty="0">
                <a:solidFill>
                  <a:srgbClr val="ECECEC"/>
                </a:solidFill>
                <a:effectLst/>
                <a:highlight>
                  <a:srgbClr val="212121"/>
                </a:highlight>
                <a:latin typeface="Söhne"/>
              </a:rPr>
              <a:t> nule, ceea ce indică o contribuție veritabilă la predicțiile modelului. Selectarea acestor caracteristici a condus la o îmbunătățire considerabilă a performanței, reflectată într-un scor ROC AUC superior.</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Prin această metodă riguroasă, am optimizat modelul pentru a asigura că fiecare caracteristică inclusă își aduce aportul la acuratețea și la robustețea predicțiilor, consolidând capacitatea modelului de a gestiona eficient riscul de credit.</a:t>
            </a:r>
          </a:p>
        </p:txBody>
      </p:sp>
    </p:spTree>
    <p:extLst>
      <p:ext uri="{BB962C8B-B14F-4D97-AF65-F5344CB8AC3E}">
        <p14:creationId xmlns:p14="http://schemas.microsoft.com/office/powerpoint/2010/main" val="2249412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lgn="l"/>
            <a:r>
              <a:rPr lang="ro-RO" b="0" i="0" dirty="0">
                <a:solidFill>
                  <a:srgbClr val="ECECEC"/>
                </a:solidFill>
                <a:effectLst/>
                <a:highlight>
                  <a:srgbClr val="212121"/>
                </a:highlight>
                <a:latin typeface="Söhne"/>
              </a:rPr>
              <a:t>In graficele furnizate pentru "NAME_CONTRACT_TYPE" și "CODE_GENDER", analizăm distribuția </a:t>
            </a:r>
            <a:r>
              <a:rPr lang="ro-RO" b="0" i="0" dirty="0" err="1">
                <a:solidFill>
                  <a:srgbClr val="ECECEC"/>
                </a:solidFill>
                <a:effectLst/>
                <a:highlight>
                  <a:srgbClr val="212121"/>
                </a:highlight>
                <a:latin typeface="Söhne"/>
              </a:rPr>
              <a:t>importanțelor</a:t>
            </a:r>
            <a:r>
              <a:rPr lang="ro-RO" b="0" i="0" dirty="0">
                <a:solidFill>
                  <a:srgbClr val="ECECEC"/>
                </a:solidFill>
                <a:effectLst/>
                <a:highlight>
                  <a:srgbClr val="212121"/>
                </a:highlight>
                <a:latin typeface="Söhne"/>
              </a:rPr>
              <a:t> caracteristicilor derivate dintr-un model. Aceste măsuri de importanță ne ajută să înțelegem care caracteristici sunt cele mai influente în predicția variabilei țintă.</a:t>
            </a:r>
            <a:endParaRPr lang="en-US" b="0" i="0" dirty="0">
              <a:solidFill>
                <a:srgbClr val="ECECEC"/>
              </a:solidFill>
              <a:effectLst/>
              <a:highlight>
                <a:srgbClr val="212121"/>
              </a:highlight>
              <a:latin typeface="Söhne"/>
            </a:endParaRPr>
          </a:p>
          <a:p>
            <a:pPr algn="l"/>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Pentru "NAME_CONTRACT_TYPE":</a:t>
            </a:r>
          </a:p>
          <a:p>
            <a:pPr algn="l">
              <a:buFont typeface="Arial" panose="020B0604020202020204" pitchFamily="34" charset="0"/>
              <a:buChar char="•"/>
            </a:pPr>
            <a:r>
              <a:rPr lang="ro-RO" b="1" i="0" dirty="0">
                <a:solidFill>
                  <a:srgbClr val="ECECEC"/>
                </a:solidFill>
                <a:effectLst/>
                <a:highlight>
                  <a:srgbClr val="212121"/>
                </a:highlight>
                <a:latin typeface="Söhne"/>
              </a:rPr>
              <a:t>Importanța Diviziunii (Split </a:t>
            </a:r>
            <a:r>
              <a:rPr lang="ro-RO" b="1" i="0" dirty="0" err="1">
                <a:solidFill>
                  <a:srgbClr val="ECECEC"/>
                </a:solidFill>
                <a:effectLst/>
                <a:highlight>
                  <a:srgbClr val="212121"/>
                </a:highlight>
                <a:latin typeface="Söhne"/>
              </a:rPr>
              <a:t>Importance</a:t>
            </a:r>
            <a:r>
              <a:rPr lang="ro-RO" b="1" i="0" dirty="0">
                <a:solidFill>
                  <a:srgbClr val="ECECEC"/>
                </a:solidFill>
                <a:effectLst/>
                <a:highlight>
                  <a:srgbClr val="212121"/>
                </a:highlight>
                <a:latin typeface="Söhne"/>
              </a:rPr>
              <a:t>)</a:t>
            </a:r>
            <a:r>
              <a:rPr lang="ro-RO" b="0" i="0" dirty="0">
                <a:solidFill>
                  <a:srgbClr val="ECECEC"/>
                </a:solidFill>
                <a:effectLst/>
                <a:highlight>
                  <a:srgbClr val="212121"/>
                </a:highlight>
                <a:latin typeface="Söhne"/>
              </a:rPr>
              <a:t>: Primul grafic prezintă numărul de ori când "NAME_CONTRACT_TYPE" a fost folosit pentru a diviza datele în toți arborii modelului. Distribuția sugerează o utilizare moderată, cu unele diviziuni apărând mai frecvent, ceea ce indică relevanța acestei caracteristici în segmentarea setului de date.</a:t>
            </a:r>
          </a:p>
          <a:p>
            <a:pPr algn="l">
              <a:buFont typeface="Arial" panose="020B0604020202020204" pitchFamily="34" charset="0"/>
              <a:buChar char="•"/>
            </a:pPr>
            <a:r>
              <a:rPr lang="ro-RO" b="1" i="0" dirty="0">
                <a:solidFill>
                  <a:srgbClr val="ECECEC"/>
                </a:solidFill>
                <a:effectLst/>
                <a:highlight>
                  <a:srgbClr val="212121"/>
                </a:highlight>
                <a:latin typeface="Söhne"/>
              </a:rPr>
              <a:t>Importanța Câștigului (Gain </a:t>
            </a:r>
            <a:r>
              <a:rPr lang="ro-RO" b="1" i="0" dirty="0" err="1">
                <a:solidFill>
                  <a:srgbClr val="ECECEC"/>
                </a:solidFill>
                <a:effectLst/>
                <a:highlight>
                  <a:srgbClr val="212121"/>
                </a:highlight>
                <a:latin typeface="Söhne"/>
              </a:rPr>
              <a:t>Importance</a:t>
            </a:r>
            <a:r>
              <a:rPr lang="ro-RO" b="1" i="0" dirty="0">
                <a:solidFill>
                  <a:srgbClr val="ECECEC"/>
                </a:solidFill>
                <a:effectLst/>
                <a:highlight>
                  <a:srgbClr val="212121"/>
                </a:highlight>
                <a:latin typeface="Söhne"/>
              </a:rPr>
              <a:t>)</a:t>
            </a:r>
            <a:r>
              <a:rPr lang="ro-RO" b="0" i="0" dirty="0">
                <a:solidFill>
                  <a:srgbClr val="ECECEC"/>
                </a:solidFill>
                <a:effectLst/>
                <a:highlight>
                  <a:srgbClr val="212121"/>
                </a:highlight>
                <a:latin typeface="Söhne"/>
              </a:rPr>
              <a:t>: Al doilea grafic contrastează câștigul mediu al "NAME_CONTRACT_TYPE" atunci când este utilizat în diviziuni, evidențiind impactul său substanțial asupra performanței modelului. Vârful în graficul importanței câștigului, cu o valoare mare și departe de importanța nulă, sugerează că "NAME_CONTRACT_TYPE" are o putere predictivă puternică.</a:t>
            </a:r>
            <a:endParaRPr lang="en-US" b="0" i="0" dirty="0">
              <a:solidFill>
                <a:srgbClr val="ECECEC"/>
              </a:solidFill>
              <a:effectLst/>
              <a:highlight>
                <a:srgbClr val="212121"/>
              </a:highlight>
              <a:latin typeface="Söhne"/>
            </a:endParaRPr>
          </a:p>
          <a:p>
            <a:pPr algn="l">
              <a:buFont typeface="Arial" panose="020B0604020202020204" pitchFamily="34" charset="0"/>
              <a:buChar char="•"/>
            </a:pPr>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Pentru "CODE_GENDER":</a:t>
            </a:r>
          </a:p>
          <a:p>
            <a:pPr algn="l">
              <a:buFont typeface="Arial" panose="020B0604020202020204" pitchFamily="34" charset="0"/>
              <a:buChar char="•"/>
            </a:pPr>
            <a:r>
              <a:rPr lang="ro-RO" b="1" i="0" dirty="0">
                <a:solidFill>
                  <a:srgbClr val="ECECEC"/>
                </a:solidFill>
                <a:effectLst/>
                <a:highlight>
                  <a:srgbClr val="212121"/>
                </a:highlight>
                <a:latin typeface="Söhne"/>
              </a:rPr>
              <a:t>Importanța Diviziunii</a:t>
            </a:r>
            <a:r>
              <a:rPr lang="ro-RO" b="0" i="0" dirty="0">
                <a:solidFill>
                  <a:srgbClr val="ECECEC"/>
                </a:solidFill>
                <a:effectLst/>
                <a:highlight>
                  <a:srgbClr val="212121"/>
                </a:highlight>
                <a:latin typeface="Söhne"/>
              </a:rPr>
              <a:t>: Graficul ilustrează importanța diviziunii pentru "CODE_GENDER", indicând o apariție relativ frecventă ca caracteristică de divizare în arborii modelului. Binele specifice care se disting ar putea denota că genul joacă un rol în procesul decizional al modelului.</a:t>
            </a:r>
          </a:p>
          <a:p>
            <a:pPr algn="l">
              <a:buFont typeface="Arial" panose="020B0604020202020204" pitchFamily="34" charset="0"/>
              <a:buChar char="•"/>
            </a:pPr>
            <a:r>
              <a:rPr lang="ro-RO" b="1" i="0" dirty="0">
                <a:solidFill>
                  <a:srgbClr val="ECECEC"/>
                </a:solidFill>
                <a:effectLst/>
                <a:highlight>
                  <a:srgbClr val="212121"/>
                </a:highlight>
                <a:latin typeface="Söhne"/>
              </a:rPr>
              <a:t>Importanța Câștigului</a:t>
            </a:r>
            <a:r>
              <a:rPr lang="ro-RO" b="0" i="0" dirty="0">
                <a:solidFill>
                  <a:srgbClr val="ECECEC"/>
                </a:solidFill>
                <a:effectLst/>
                <a:highlight>
                  <a:srgbClr val="212121"/>
                </a:highlight>
                <a:latin typeface="Söhne"/>
              </a:rPr>
              <a:t>: Graficul pentru importanța câștigului pentru "CODE_GENDER" arată o diferență remarcabilă față de </a:t>
            </a:r>
            <a:r>
              <a:rPr lang="ro-RO" b="0" i="0" dirty="0" err="1">
                <a:solidFill>
                  <a:srgbClr val="ECECEC"/>
                </a:solidFill>
                <a:effectLst/>
                <a:highlight>
                  <a:srgbClr val="212121"/>
                </a:highlight>
                <a:latin typeface="Söhne"/>
              </a:rPr>
              <a:t>importanțele</a:t>
            </a:r>
            <a:r>
              <a:rPr lang="ro-RO" b="0" i="0" dirty="0">
                <a:solidFill>
                  <a:srgbClr val="ECECEC"/>
                </a:solidFill>
                <a:effectLst/>
                <a:highlight>
                  <a:srgbClr val="212121"/>
                </a:highlight>
                <a:latin typeface="Söhne"/>
              </a:rPr>
              <a:t> nule, cu un vârf înalt care indică faptul că genul </a:t>
            </a:r>
            <a:r>
              <a:rPr lang="ro-RO" b="0" i="0" dirty="0" err="1">
                <a:solidFill>
                  <a:srgbClr val="ECECEC"/>
                </a:solidFill>
                <a:effectLst/>
                <a:highlight>
                  <a:srgbClr val="212121"/>
                </a:highlight>
                <a:latin typeface="Söhne"/>
              </a:rPr>
              <a:t>aplicanților</a:t>
            </a:r>
            <a:r>
              <a:rPr lang="ro-RO" b="0" i="0" dirty="0">
                <a:solidFill>
                  <a:srgbClr val="ECECEC"/>
                </a:solidFill>
                <a:effectLst/>
                <a:highlight>
                  <a:srgbClr val="212121"/>
                </a:highlight>
                <a:latin typeface="Söhne"/>
              </a:rPr>
              <a:t> are un impact semnificativ asupra predicțiilor modelului.</a:t>
            </a:r>
            <a:endParaRPr lang="en-US" b="0" i="0" dirty="0">
              <a:solidFill>
                <a:srgbClr val="ECECEC"/>
              </a:solidFill>
              <a:effectLst/>
              <a:highlight>
                <a:srgbClr val="212121"/>
              </a:highlight>
              <a:latin typeface="Söhne"/>
            </a:endParaRPr>
          </a:p>
          <a:p>
            <a:pPr algn="l">
              <a:buFont typeface="Arial" panose="020B0604020202020204" pitchFamily="34" charset="0"/>
              <a:buChar char="•"/>
            </a:pPr>
            <a:endParaRPr lang="ro-RO" b="0" i="0" dirty="0">
              <a:solidFill>
                <a:srgbClr val="ECECEC"/>
              </a:solidFill>
              <a:effectLst/>
              <a:highlight>
                <a:srgbClr val="212121"/>
              </a:highlight>
              <a:latin typeface="Söhne"/>
            </a:endParaRPr>
          </a:p>
          <a:p>
            <a:pPr algn="l"/>
            <a:r>
              <a:rPr lang="ro-RO" b="0" i="0" dirty="0">
                <a:solidFill>
                  <a:srgbClr val="ECECEC"/>
                </a:solidFill>
                <a:effectLst/>
                <a:highlight>
                  <a:srgbClr val="212121"/>
                </a:highlight>
                <a:latin typeface="Söhne"/>
              </a:rPr>
              <a:t>Aceste observații subliniază că atât "NAME_CONTRACT_TYPE" cât și "CODE_GENDER" sunt caracteristici valoroase, furnizând informații esențiale care îmbunătățesc capacitatea modelului de a face predicții precise. Diferența semnificativă între importanța reală și cea nulă semnifică puterea lor predictivă și contribuția lor la performanța modelului.</a:t>
            </a:r>
          </a:p>
        </p:txBody>
      </p:sp>
    </p:spTree>
    <p:extLst>
      <p:ext uri="{BB962C8B-B14F-4D97-AF65-F5344CB8AC3E}">
        <p14:creationId xmlns:p14="http://schemas.microsoft.com/office/powerpoint/2010/main" val="242505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1143000" y="685800"/>
            <a:ext cx="4572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rPr lang="ro-RO" dirty="0">
                <a:effectLst/>
              </a:rPr>
              <a:t>Graficul prezentat afișează caracteristicile principale selectate folosind metoda importanței nule din analiza dvs., comparând semnificația lor în termeni de importanțe de divizare și câștig. Metoda utilizată compară importanța reală a caracteristicilor cu </a:t>
            </a:r>
            <a:r>
              <a:rPr lang="ro-RO" dirty="0" err="1">
                <a:effectLst/>
              </a:rPr>
              <a:t>percentila</a:t>
            </a:r>
            <a:r>
              <a:rPr lang="ro-RO" dirty="0">
                <a:effectLst/>
              </a:rPr>
              <a:t> 75 a distribuției importanței lor sub condiții nule (unde variabila țintă a fost amestecată), asigurând că caracteristicile identificate au un impact statistic semnificativ asupra predicțiilor modelului peste ceea ce ar putea fi de așteptat prin șansă.</a:t>
            </a:r>
            <a:endParaRPr lang="en-US" dirty="0">
              <a:effectLst/>
            </a:endParaRPr>
          </a:p>
          <a:p>
            <a:endParaRPr lang="ro-RO" dirty="0">
              <a:effectLst/>
            </a:endParaRPr>
          </a:p>
          <a:p>
            <a:r>
              <a:rPr lang="ro-RO" b="1" dirty="0">
                <a:effectLst/>
              </a:rPr>
              <a:t>Analiza Graficului:</a:t>
            </a:r>
            <a:endParaRPr lang="ro-RO" dirty="0">
              <a:effectLst/>
            </a:endParaRPr>
          </a:p>
          <a:p>
            <a:pPr>
              <a:buFont typeface="Arial" panose="020B0604020202020204" pitchFamily="34" charset="0"/>
              <a:buChar char="•"/>
            </a:pPr>
            <a:r>
              <a:rPr lang="ro-RO" b="1" dirty="0">
                <a:effectLst/>
              </a:rPr>
              <a:t>Panoul din Stânga ("</a:t>
            </a:r>
            <a:r>
              <a:rPr lang="ro-RO" b="1" dirty="0" err="1">
                <a:effectLst/>
              </a:rPr>
              <a:t>Feature</a:t>
            </a:r>
            <a:r>
              <a:rPr lang="ro-RO" b="1" dirty="0">
                <a:effectLst/>
              </a:rPr>
              <a:t> </a:t>
            </a:r>
            <a:r>
              <a:rPr lang="ro-RO" b="1" dirty="0" err="1">
                <a:effectLst/>
              </a:rPr>
              <a:t>scores</a:t>
            </a:r>
            <a:r>
              <a:rPr lang="ro-RO" b="1" dirty="0">
                <a:effectLst/>
              </a:rPr>
              <a:t> </a:t>
            </a:r>
            <a:r>
              <a:rPr lang="ro-RO" b="1" dirty="0" err="1">
                <a:effectLst/>
              </a:rPr>
              <a:t>wrt</a:t>
            </a:r>
            <a:r>
              <a:rPr lang="ro-RO" b="1" dirty="0">
                <a:effectLst/>
              </a:rPr>
              <a:t> split </a:t>
            </a:r>
            <a:r>
              <a:rPr lang="ro-RO" b="1" dirty="0" err="1">
                <a:effectLst/>
              </a:rPr>
              <a:t>importances</a:t>
            </a:r>
            <a:r>
              <a:rPr lang="ro-RO" b="1" dirty="0">
                <a:effectLst/>
              </a:rPr>
              <a:t>")</a:t>
            </a:r>
            <a:r>
              <a:rPr lang="ro-RO" dirty="0">
                <a:effectLst/>
              </a:rPr>
              <a:t>: Acest panou clasifică caracteristicile pe baza scorurilor lor de importanță la divizare. Importanța divizării măsoară cât de frecvent este utilizată o caracteristică pentru a diviza deciziile într-un arbore, reflectând utilitatea sa în partiționarea datelor într-un mod semnificativ pentru a îmbunătăți acuratețea modelului.</a:t>
            </a:r>
            <a:endParaRPr lang="en-US" dirty="0">
              <a:effectLst/>
            </a:endParaRPr>
          </a:p>
          <a:p>
            <a:pPr>
              <a:buFont typeface="Arial" panose="020B0604020202020204" pitchFamily="34" charset="0"/>
              <a:buChar char="•"/>
            </a:pPr>
            <a:endParaRPr lang="ro-RO" dirty="0">
              <a:effectLst/>
            </a:endParaRPr>
          </a:p>
          <a:p>
            <a:pPr>
              <a:buFont typeface="Arial" panose="020B0604020202020204" pitchFamily="34" charset="0"/>
              <a:buChar char="•"/>
            </a:pPr>
            <a:r>
              <a:rPr lang="ro-RO" b="1" dirty="0">
                <a:effectLst/>
              </a:rPr>
              <a:t>Panoul din Dreapta ("</a:t>
            </a:r>
            <a:r>
              <a:rPr lang="ro-RO" b="1" dirty="0" err="1">
                <a:effectLst/>
              </a:rPr>
              <a:t>Feature</a:t>
            </a:r>
            <a:r>
              <a:rPr lang="ro-RO" b="1" dirty="0">
                <a:effectLst/>
              </a:rPr>
              <a:t> </a:t>
            </a:r>
            <a:r>
              <a:rPr lang="ro-RO" b="1" dirty="0" err="1">
                <a:effectLst/>
              </a:rPr>
              <a:t>scores</a:t>
            </a:r>
            <a:r>
              <a:rPr lang="ro-RO" b="1" dirty="0">
                <a:effectLst/>
              </a:rPr>
              <a:t> </a:t>
            </a:r>
            <a:r>
              <a:rPr lang="ro-RO" b="1" dirty="0" err="1">
                <a:effectLst/>
              </a:rPr>
              <a:t>wrt</a:t>
            </a:r>
            <a:r>
              <a:rPr lang="ro-RO" b="1" dirty="0">
                <a:effectLst/>
              </a:rPr>
              <a:t> gain </a:t>
            </a:r>
            <a:r>
              <a:rPr lang="ro-RO" b="1" dirty="0" err="1">
                <a:effectLst/>
              </a:rPr>
              <a:t>importances</a:t>
            </a:r>
            <a:r>
              <a:rPr lang="ro-RO" b="1" dirty="0">
                <a:effectLst/>
              </a:rPr>
              <a:t>")</a:t>
            </a:r>
            <a:r>
              <a:rPr lang="ro-RO" dirty="0">
                <a:effectLst/>
              </a:rPr>
              <a:t>: Aici sunt clasate caracteristicile pe baza scorurilor lor de importanță a câștigului. Importanța câștigului cuantifică contribuția unei caracteristici la îmbunătățirea performanței modelului prin creșterea preciziei predicțiilor. Scorurile mari indică o influență semnificativă asupra eficacității modelului.</a:t>
            </a:r>
            <a:endParaRPr lang="en-US" dirty="0">
              <a:effectLst/>
            </a:endParaRPr>
          </a:p>
          <a:p>
            <a:pPr>
              <a:buFont typeface="Arial" panose="020B0604020202020204" pitchFamily="34" charset="0"/>
              <a:buChar char="•"/>
            </a:pPr>
            <a:endParaRPr lang="ro-RO" dirty="0">
              <a:effectLst/>
            </a:endParaRPr>
          </a:p>
          <a:p>
            <a:r>
              <a:rPr lang="ro-RO" dirty="0">
                <a:effectLst/>
              </a:rPr>
              <a:t>Caracteristicile afișate în aceste grafice sunt cele care au trecut filtrul de importanță nulă, demonstrând că aduc contribuții reale și verificabile la model, nu doar îmbunătățiri aparente datorate alinierii aleatorii a datelor. Aceasta oferă o bază solidă pentru încrederea în relevanța și validitatea acestor caracteristici în predicțiile modelului.</a:t>
            </a:r>
          </a:p>
          <a:p>
            <a:br>
              <a:rPr lang="ro-RO" b="0" i="0" dirty="0">
                <a:solidFill>
                  <a:srgbClr val="FFFFFF"/>
                </a:solidFill>
                <a:effectLst/>
                <a:highlight>
                  <a:srgbClr val="212121"/>
                </a:highlight>
                <a:latin typeface="Söhne"/>
              </a:rPr>
            </a:br>
            <a:endParaRPr lang="ro-RO"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408066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763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047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890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1859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21331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79841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97746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73097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6644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4484619" y="6540500"/>
            <a:ext cx="170000" cy="234950"/>
          </a:xfrm>
          <a:prstGeom prst="rect">
            <a:avLst/>
          </a:prstGeom>
        </p:spPr>
        <p:txBody>
          <a:bodyPr/>
          <a:lstStyle>
            <a:lvl1pPr algn="ctr">
              <a:defRPr sz="9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143000" y="1122363"/>
            <a:ext cx="6858000" cy="2387600"/>
          </a:xfrm>
        </p:spPr>
        <p:txBody>
          <a:bodyPr anchor="b"/>
          <a:lstStyle>
            <a:lvl1pPr algn="ctr">
              <a:defRPr sz="2250"/>
            </a:lvl1pPr>
          </a:lstStyle>
          <a:p>
            <a:r>
              <a:rPr lang="en-GB"/>
              <a:t>Click to edit Master title style</a:t>
            </a:r>
            <a:endParaRPr lang="en-RO"/>
          </a:p>
        </p:txBody>
      </p:sp>
    </p:spTree>
    <p:extLst>
      <p:ext uri="{BB962C8B-B14F-4D97-AF65-F5344CB8AC3E}">
        <p14:creationId xmlns:p14="http://schemas.microsoft.com/office/powerpoint/2010/main" val="111849240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4484619" y="6540500"/>
            <a:ext cx="170000" cy="234950"/>
          </a:xfrm>
          <a:prstGeom prst="rect">
            <a:avLst/>
          </a:prstGeom>
        </p:spPr>
        <p:txBody>
          <a:bodyPr/>
          <a:lstStyle>
            <a:lvl1pPr algn="ctr">
              <a:defRPr sz="9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143000" y="1122363"/>
            <a:ext cx="6858000" cy="2387600"/>
          </a:xfrm>
        </p:spPr>
        <p:txBody>
          <a:bodyPr anchor="b"/>
          <a:lstStyle>
            <a:lvl1pPr algn="ctr">
              <a:defRPr sz="2250"/>
            </a:lvl1pPr>
          </a:lstStyle>
          <a:p>
            <a:r>
              <a:rPr lang="en-GB"/>
              <a:t>Click to edit Master title style</a:t>
            </a:r>
            <a:endParaRPr lang="en-RO"/>
          </a:p>
        </p:txBody>
      </p:sp>
    </p:spTree>
    <p:extLst>
      <p:ext uri="{BB962C8B-B14F-4D97-AF65-F5344CB8AC3E}">
        <p14:creationId xmlns:p14="http://schemas.microsoft.com/office/powerpoint/2010/main" val="1506291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0609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GB"/>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399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GB"/>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3739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62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2395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983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GB"/>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62628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245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5/7/2024</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50568439"/>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Endava Presentation…"/>
          <p:cNvSpPr txBox="1"/>
          <p:nvPr/>
        </p:nvSpPr>
        <p:spPr>
          <a:xfrm>
            <a:off x="1040639" y="3105065"/>
            <a:ext cx="6824040" cy="7278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t">
            <a:spAutoFit/>
          </a:bodyPr>
          <a:lstStyle/>
          <a:p>
            <a:pPr>
              <a:lnSpc>
                <a:spcPct val="80000"/>
              </a:lnSpc>
              <a:defRPr sz="7000" cap="none" spc="-209"/>
            </a:pPr>
            <a:r>
              <a:rPr lang="ro-RO" sz="2800" b="1" dirty="0">
                <a:latin typeface="Times New Roman" panose="02020603050405020304" pitchFamily="18" charset="0"/>
                <a:ea typeface="Times New Roman" panose="02020603050405020304" pitchFamily="18" charset="0"/>
              </a:rPr>
              <a:t>Explorarea Modelelor Predictive în Finanțe: Optimizarea Predicțiilor de Credit</a:t>
            </a:r>
            <a:endParaRPr sz="2800" dirty="0"/>
          </a:p>
        </p:txBody>
      </p:sp>
      <p:sp>
        <p:nvSpPr>
          <p:cNvPr id="3" name="TextBox 2">
            <a:extLst>
              <a:ext uri="{FF2B5EF4-FFF2-40B4-BE49-F238E27FC236}">
                <a16:creationId xmlns:a16="http://schemas.microsoft.com/office/drawing/2014/main" id="{02B7EF98-DC59-445F-4C98-FE216FE2E6A6}"/>
              </a:ext>
            </a:extLst>
          </p:cNvPr>
          <p:cNvSpPr txBox="1"/>
          <p:nvPr/>
        </p:nvSpPr>
        <p:spPr>
          <a:xfrm>
            <a:off x="967776" y="1052470"/>
            <a:ext cx="7208449" cy="6718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marR="171450" indent="-171450" algn="ctr">
              <a:lnSpc>
                <a:spcPct val="107000"/>
              </a:lnSpc>
              <a:spcBef>
                <a:spcPts val="148"/>
              </a:spcBef>
              <a:spcAft>
                <a:spcPts val="47"/>
              </a:spcAft>
            </a:pPr>
            <a:r>
              <a:rPr lang="ro-RO" sz="1200" b="1" dirty="0">
                <a:latin typeface="Times New Roman" panose="02020603050405020304" pitchFamily="18" charset="0"/>
                <a:ea typeface="Times New Roman" panose="02020603050405020304" pitchFamily="18" charset="0"/>
              </a:rPr>
              <a:t>UNIVERSITATEA ALEXANDRU IOAN CUZA FACULTATEA</a:t>
            </a:r>
            <a:r>
              <a:rPr lang="ro-RO" sz="1200" b="1" spc="-15"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DE</a:t>
            </a:r>
            <a:r>
              <a:rPr lang="ro-RO" sz="1200" b="1" spc="-15"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ECONOMIE</a:t>
            </a:r>
            <a:r>
              <a:rPr lang="ro-RO" sz="1200" b="1" spc="-15"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SI</a:t>
            </a:r>
            <a:r>
              <a:rPr lang="ro-RO" sz="1200" b="1" spc="-15"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ADMINISTRAREA</a:t>
            </a:r>
            <a:r>
              <a:rPr lang="ro-RO" sz="1200" b="1" spc="-15"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AFACERILOR</a:t>
            </a:r>
            <a:endParaRPr lang="ro-RO" sz="1200" dirty="0">
              <a:latin typeface="Times New Roman" panose="02020603050405020304" pitchFamily="18" charset="0"/>
              <a:ea typeface="Times New Roman" panose="02020603050405020304" pitchFamily="18" charset="0"/>
            </a:endParaRPr>
          </a:p>
          <a:p>
            <a:pPr marL="270986" marR="171450" indent="-99536" algn="ctr">
              <a:lnSpc>
                <a:spcPct val="107000"/>
              </a:lnSpc>
              <a:spcBef>
                <a:spcPts val="47"/>
              </a:spcBef>
              <a:spcAft>
                <a:spcPts val="47"/>
              </a:spcAft>
            </a:pPr>
            <a:r>
              <a:rPr lang="ro-RO" sz="1200" b="1" dirty="0">
                <a:latin typeface="Times New Roman" panose="02020603050405020304" pitchFamily="18" charset="0"/>
                <a:ea typeface="Times New Roman" panose="02020603050405020304" pitchFamily="18" charset="0"/>
              </a:rPr>
              <a:t>PROGRAMUL</a:t>
            </a:r>
            <a:r>
              <a:rPr lang="ro-RO" sz="1200" b="1" spc="-19"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DE</a:t>
            </a:r>
            <a:r>
              <a:rPr lang="ro-RO" sz="1200" b="1" spc="-19"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MASTER</a:t>
            </a:r>
            <a:r>
              <a:rPr lang="ro-RO" sz="1200" b="1" spc="-19"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DATA</a:t>
            </a:r>
            <a:r>
              <a:rPr lang="ro-RO" sz="1200" b="1" spc="-19" dirty="0">
                <a:latin typeface="Times New Roman" panose="02020603050405020304" pitchFamily="18" charset="0"/>
                <a:ea typeface="Times New Roman" panose="02020603050405020304" pitchFamily="18" charset="0"/>
              </a:rPr>
              <a:t> </a:t>
            </a:r>
            <a:r>
              <a:rPr lang="ro-RO" sz="1200" b="1" dirty="0">
                <a:latin typeface="Times New Roman" panose="02020603050405020304" pitchFamily="18" charset="0"/>
                <a:ea typeface="Times New Roman" panose="02020603050405020304" pitchFamily="18" charset="0"/>
              </a:rPr>
              <a:t>MINING</a:t>
            </a:r>
            <a:endParaRPr lang="ro-RO" sz="1200" dirty="0">
              <a:latin typeface="Times New Roman" panose="02020603050405020304" pitchFamily="18" charset="0"/>
              <a:ea typeface="Times New Roman" panose="02020603050405020304" pitchFamily="18" charset="0"/>
            </a:endParaRPr>
          </a:p>
        </p:txBody>
      </p:sp>
      <p:sp>
        <p:nvSpPr>
          <p:cNvPr id="4" name="Subtitle 2">
            <a:extLst>
              <a:ext uri="{FF2B5EF4-FFF2-40B4-BE49-F238E27FC236}">
                <a16:creationId xmlns:a16="http://schemas.microsoft.com/office/drawing/2014/main" id="{3A5CFE12-C350-3AD6-CB75-3F401F9B2421}"/>
              </a:ext>
            </a:extLst>
          </p:cNvPr>
          <p:cNvSpPr txBox="1">
            <a:spLocks/>
          </p:cNvSpPr>
          <p:nvPr/>
        </p:nvSpPr>
        <p:spPr>
          <a:xfrm>
            <a:off x="967776" y="4968346"/>
            <a:ext cx="7208449" cy="737849"/>
          </a:xfrm>
          <a:prstGeom prst="rect">
            <a:avLst/>
          </a:prstGeom>
        </p:spPr>
        <p:txBody>
          <a:bodyPr>
            <a:noAutofit/>
          </a:bodyPr>
          <a:lst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a:lstStyle>
          <a:p>
            <a:pPr marL="0" marR="171450" indent="0" algn="just">
              <a:lnSpc>
                <a:spcPts val="525"/>
              </a:lnSpc>
              <a:spcBef>
                <a:spcPts val="47"/>
              </a:spcBef>
              <a:spcAft>
                <a:spcPts val="47"/>
              </a:spcAft>
              <a:buNone/>
            </a:pPr>
            <a:r>
              <a:rPr lang="ro-RO" sz="1200" b="1" dirty="0">
                <a:solidFill>
                  <a:schemeClr val="tx1"/>
                </a:solidFill>
                <a:latin typeface="Times New Roman" panose="02020603050405020304" pitchFamily="18" charset="0"/>
                <a:ea typeface="Times New Roman" panose="02020603050405020304" pitchFamily="18" charset="0"/>
              </a:rPr>
              <a:t>Profesor</a:t>
            </a:r>
            <a:r>
              <a:rPr lang="ro-RO" sz="1200" b="1" spc="-6" dirty="0">
                <a:solidFill>
                  <a:schemeClr val="tx1"/>
                </a:solidFill>
                <a:latin typeface="Times New Roman" panose="02020603050405020304" pitchFamily="18" charset="0"/>
                <a:ea typeface="Times New Roman" panose="02020603050405020304" pitchFamily="18" charset="0"/>
              </a:rPr>
              <a:t> </a:t>
            </a:r>
            <a:r>
              <a:rPr lang="ro-RO" sz="1200" b="1" spc="-4" dirty="0">
                <a:solidFill>
                  <a:schemeClr val="tx1"/>
                </a:solidFill>
                <a:latin typeface="Times New Roman" panose="02020603050405020304" pitchFamily="18" charset="0"/>
                <a:ea typeface="Times New Roman" panose="02020603050405020304" pitchFamily="18" charset="0"/>
              </a:rPr>
              <a:t>coordonator:</a:t>
            </a:r>
            <a:endParaRPr lang="ro-RO" sz="1200" dirty="0">
              <a:solidFill>
                <a:schemeClr val="tx1"/>
              </a:solidFill>
              <a:latin typeface="Times New Roman" panose="02020603050405020304" pitchFamily="18" charset="0"/>
              <a:ea typeface="Times New Roman" panose="02020603050405020304" pitchFamily="18" charset="0"/>
            </a:endParaRPr>
          </a:p>
          <a:p>
            <a:pPr marL="0" marR="171450" indent="0" algn="just">
              <a:lnSpc>
                <a:spcPts val="525"/>
              </a:lnSpc>
              <a:spcBef>
                <a:spcPts val="341"/>
              </a:spcBef>
              <a:spcAft>
                <a:spcPts val="47"/>
              </a:spcAft>
              <a:buNone/>
            </a:pPr>
            <a:r>
              <a:rPr lang="ro-RO" sz="1200" b="1" dirty="0">
                <a:solidFill>
                  <a:schemeClr val="tx1"/>
                </a:solidFill>
                <a:latin typeface="Times New Roman" panose="02020603050405020304" pitchFamily="18" charset="0"/>
                <a:ea typeface="Times New Roman" panose="02020603050405020304" pitchFamily="18" charset="0"/>
              </a:rPr>
              <a:t>Conf.</a:t>
            </a:r>
            <a:r>
              <a:rPr lang="ro-RO" sz="1200" b="1" spc="-2" dirty="0">
                <a:solidFill>
                  <a:schemeClr val="tx1"/>
                </a:solidFill>
                <a:latin typeface="Times New Roman" panose="02020603050405020304" pitchFamily="18" charset="0"/>
                <a:ea typeface="Times New Roman" panose="02020603050405020304" pitchFamily="18" charset="0"/>
              </a:rPr>
              <a:t> </a:t>
            </a:r>
            <a:r>
              <a:rPr lang="ro-RO" sz="1200" b="1" dirty="0">
                <a:solidFill>
                  <a:schemeClr val="tx1"/>
                </a:solidFill>
                <a:latin typeface="Times New Roman" panose="02020603050405020304" pitchFamily="18" charset="0"/>
                <a:ea typeface="Times New Roman" panose="02020603050405020304" pitchFamily="18" charset="0"/>
              </a:rPr>
              <a:t>Dr.</a:t>
            </a:r>
            <a:r>
              <a:rPr lang="ro-RO" sz="1200" b="1" spc="-2" dirty="0">
                <a:solidFill>
                  <a:schemeClr val="tx1"/>
                </a:solidFill>
                <a:latin typeface="Times New Roman" panose="02020603050405020304" pitchFamily="18" charset="0"/>
                <a:ea typeface="Times New Roman" panose="02020603050405020304" pitchFamily="18" charset="0"/>
              </a:rPr>
              <a:t> </a:t>
            </a:r>
            <a:r>
              <a:rPr lang="ro-RO" sz="1200" b="1" dirty="0" err="1">
                <a:solidFill>
                  <a:schemeClr val="tx1"/>
                </a:solidFill>
                <a:latin typeface="Times New Roman" panose="02020603050405020304" pitchFamily="18" charset="0"/>
                <a:ea typeface="Times New Roman" panose="02020603050405020304" pitchFamily="18" charset="0"/>
              </a:rPr>
              <a:t>Turturean</a:t>
            </a:r>
            <a:r>
              <a:rPr lang="ro-RO" sz="1200" b="1" spc="-2" dirty="0">
                <a:solidFill>
                  <a:schemeClr val="tx1"/>
                </a:solidFill>
                <a:latin typeface="Times New Roman" panose="02020603050405020304" pitchFamily="18" charset="0"/>
                <a:ea typeface="Times New Roman" panose="02020603050405020304" pitchFamily="18" charset="0"/>
              </a:rPr>
              <a:t> </a:t>
            </a:r>
            <a:r>
              <a:rPr lang="ro-RO" sz="1200" b="1" dirty="0">
                <a:solidFill>
                  <a:schemeClr val="tx1"/>
                </a:solidFill>
                <a:latin typeface="Times New Roman" panose="02020603050405020304" pitchFamily="18" charset="0"/>
                <a:ea typeface="Times New Roman" panose="02020603050405020304" pitchFamily="18" charset="0"/>
              </a:rPr>
              <a:t>Ciprian </a:t>
            </a:r>
            <a:r>
              <a:rPr lang="ro-RO" sz="1200" b="1" spc="-4" dirty="0">
                <a:solidFill>
                  <a:schemeClr val="tx1"/>
                </a:solidFill>
                <a:latin typeface="Times New Roman" panose="02020603050405020304" pitchFamily="18" charset="0"/>
                <a:ea typeface="Times New Roman" panose="02020603050405020304" pitchFamily="18" charset="0"/>
              </a:rPr>
              <a:t>Ionel</a:t>
            </a:r>
            <a:endParaRPr lang="ro-RO" sz="1200" dirty="0">
              <a:solidFill>
                <a:schemeClr val="tx1"/>
              </a:solidFill>
              <a:latin typeface="Times New Roman" panose="02020603050405020304" pitchFamily="18" charset="0"/>
              <a:ea typeface="Times New Roman" panose="02020603050405020304" pitchFamily="18" charset="0"/>
            </a:endParaRPr>
          </a:p>
          <a:p>
            <a:pPr marL="72231" marR="171450" indent="0" algn="just">
              <a:lnSpc>
                <a:spcPts val="525"/>
              </a:lnSpc>
              <a:spcBef>
                <a:spcPts val="47"/>
              </a:spcBef>
              <a:spcAft>
                <a:spcPts val="47"/>
              </a:spcAft>
              <a:buNone/>
            </a:pPr>
            <a:r>
              <a:rPr lang="ro-RO" sz="1200" b="1" dirty="0">
                <a:solidFill>
                  <a:schemeClr val="tx1"/>
                </a:solidFill>
                <a:latin typeface="Times New Roman" panose="02020603050405020304" pitchFamily="18" charset="0"/>
                <a:ea typeface="Times New Roman" panose="02020603050405020304" pitchFamily="18" charset="0"/>
              </a:rPr>
              <a:t> </a:t>
            </a:r>
            <a:endParaRPr lang="ro-RO" sz="1200" dirty="0">
              <a:solidFill>
                <a:schemeClr val="tx1"/>
              </a:solidFill>
              <a:latin typeface="Times New Roman" panose="02020603050405020304" pitchFamily="18" charset="0"/>
              <a:ea typeface="Times New Roman" panose="02020603050405020304" pitchFamily="18" charset="0"/>
            </a:endParaRPr>
          </a:p>
          <a:p>
            <a:pPr marL="72231" marR="171450" indent="0" algn="just">
              <a:lnSpc>
                <a:spcPts val="525"/>
              </a:lnSpc>
              <a:spcBef>
                <a:spcPts val="167"/>
              </a:spcBef>
              <a:spcAft>
                <a:spcPts val="47"/>
              </a:spcAft>
              <a:buNone/>
            </a:pPr>
            <a:r>
              <a:rPr lang="ro-RO" sz="1200" b="1" dirty="0">
                <a:solidFill>
                  <a:schemeClr val="tx1"/>
                </a:solidFill>
                <a:latin typeface="Times New Roman" panose="02020603050405020304" pitchFamily="18" charset="0"/>
                <a:ea typeface="Times New Roman" panose="02020603050405020304" pitchFamily="18" charset="0"/>
              </a:rPr>
              <a:t> </a:t>
            </a:r>
            <a:endParaRPr lang="ro-RO" sz="1200" dirty="0">
              <a:solidFill>
                <a:schemeClr val="tx1"/>
              </a:solidFill>
              <a:latin typeface="Times New Roman" panose="02020603050405020304" pitchFamily="18" charset="0"/>
              <a:ea typeface="Times New Roman" panose="02020603050405020304" pitchFamily="18" charset="0"/>
            </a:endParaRPr>
          </a:p>
          <a:p>
            <a:pPr marL="1627584" marR="36909" indent="0" algn="r">
              <a:lnSpc>
                <a:spcPct val="165000"/>
              </a:lnSpc>
              <a:spcBef>
                <a:spcPts val="47"/>
              </a:spcBef>
              <a:spcAft>
                <a:spcPts val="47"/>
              </a:spcAft>
              <a:buNone/>
            </a:pPr>
            <a:r>
              <a:rPr lang="ro-RO" sz="1200" b="1" spc="-4" dirty="0">
                <a:solidFill>
                  <a:schemeClr val="tx1"/>
                </a:solidFill>
                <a:latin typeface="Times New Roman" panose="02020603050405020304" pitchFamily="18" charset="0"/>
                <a:ea typeface="Times New Roman" panose="02020603050405020304" pitchFamily="18" charset="0"/>
              </a:rPr>
              <a:t>Studenți: </a:t>
            </a:r>
            <a:endParaRPr lang="ro-RO" sz="1200" dirty="0">
              <a:solidFill>
                <a:schemeClr val="tx1"/>
              </a:solidFill>
              <a:latin typeface="Times New Roman" panose="02020603050405020304" pitchFamily="18" charset="0"/>
              <a:ea typeface="Times New Roman" panose="02020603050405020304" pitchFamily="18" charset="0"/>
            </a:endParaRPr>
          </a:p>
          <a:p>
            <a:pPr marL="1627584" marR="36909" indent="0" algn="r">
              <a:lnSpc>
                <a:spcPct val="165000"/>
              </a:lnSpc>
              <a:spcBef>
                <a:spcPts val="47"/>
              </a:spcBef>
              <a:spcAft>
                <a:spcPts val="47"/>
              </a:spcAft>
              <a:buNone/>
            </a:pPr>
            <a:r>
              <a:rPr lang="ro-RO" sz="1200" b="1" dirty="0">
                <a:solidFill>
                  <a:schemeClr val="tx1"/>
                </a:solidFill>
                <a:latin typeface="Times New Roman" panose="02020603050405020304" pitchFamily="18" charset="0"/>
                <a:ea typeface="Times New Roman" panose="02020603050405020304" pitchFamily="18" charset="0"/>
              </a:rPr>
              <a:t>Barsan Alexandru </a:t>
            </a:r>
            <a:endParaRPr lang="ro-RO" sz="1200" dirty="0">
              <a:solidFill>
                <a:schemeClr val="tx1"/>
              </a:solidFill>
              <a:latin typeface="Times New Roman" panose="02020603050405020304" pitchFamily="18" charset="0"/>
              <a:ea typeface="Times New Roman" panose="02020603050405020304" pitchFamily="18" charset="0"/>
            </a:endParaRPr>
          </a:p>
          <a:p>
            <a:pPr marL="1627584" marR="36909" indent="0" algn="r">
              <a:lnSpc>
                <a:spcPct val="165000"/>
              </a:lnSpc>
              <a:spcBef>
                <a:spcPts val="47"/>
              </a:spcBef>
              <a:spcAft>
                <a:spcPts val="47"/>
              </a:spcAft>
              <a:buNone/>
            </a:pPr>
            <a:r>
              <a:rPr lang="ro-RO" sz="1200" b="1" dirty="0" err="1">
                <a:solidFill>
                  <a:schemeClr val="tx1"/>
                </a:solidFill>
                <a:latin typeface="Times New Roman" panose="02020603050405020304" pitchFamily="18" charset="0"/>
                <a:ea typeface="Times New Roman" panose="02020603050405020304" pitchFamily="18" charset="0"/>
              </a:rPr>
              <a:t>Efanova</a:t>
            </a:r>
            <a:r>
              <a:rPr lang="ro-RO" sz="1200" b="1" dirty="0">
                <a:solidFill>
                  <a:schemeClr val="tx1"/>
                </a:solidFill>
                <a:latin typeface="Times New Roman" panose="02020603050405020304" pitchFamily="18" charset="0"/>
                <a:ea typeface="Times New Roman" panose="02020603050405020304" pitchFamily="18" charset="0"/>
              </a:rPr>
              <a:t> Aurelian</a:t>
            </a:r>
            <a:endParaRPr lang="ro-RO" sz="12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pic>
        <p:nvPicPr>
          <p:cNvPr id="5" name="Picture 4" descr="A screenshot of a graph&#10;&#10;Description automatically generated">
            <a:extLst>
              <a:ext uri="{FF2B5EF4-FFF2-40B4-BE49-F238E27FC236}">
                <a16:creationId xmlns:a16="http://schemas.microsoft.com/office/drawing/2014/main" id="{B26D58E8-4F1D-FC33-A0C4-BDF561793EF7}"/>
              </a:ext>
            </a:extLst>
          </p:cNvPr>
          <p:cNvPicPr>
            <a:picLocks noChangeAspect="1"/>
          </p:cNvPicPr>
          <p:nvPr/>
        </p:nvPicPr>
        <p:blipFill>
          <a:blip r:embed="rId3"/>
          <a:stretch>
            <a:fillRect/>
          </a:stretch>
        </p:blipFill>
        <p:spPr>
          <a:xfrm>
            <a:off x="0" y="1371600"/>
            <a:ext cx="9144000" cy="4114800"/>
          </a:xfrm>
          <a:prstGeom prst="rect">
            <a:avLst/>
          </a:prstGeom>
        </p:spPr>
      </p:pic>
      <p:sp>
        <p:nvSpPr>
          <p:cNvPr id="6" name="Agenda">
            <a:extLst>
              <a:ext uri="{FF2B5EF4-FFF2-40B4-BE49-F238E27FC236}">
                <a16:creationId xmlns:a16="http://schemas.microsoft.com/office/drawing/2014/main" id="{74802571-1987-4DBD-A78B-15DE317DBA82}"/>
              </a:ext>
            </a:extLst>
          </p:cNvPr>
          <p:cNvSpPr txBox="1"/>
          <p:nvPr/>
        </p:nvSpPr>
        <p:spPr>
          <a:xfrm>
            <a:off x="2504345" y="363693"/>
            <a:ext cx="4135310"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ro-RO" sz="3200" dirty="0">
                <a:latin typeface="Times New Roman" panose="02020603050405020304" pitchFamily="18" charset="0"/>
                <a:cs typeface="Times New Roman" panose="02020603050405020304" pitchFamily="18" charset="0"/>
              </a:rPr>
              <a:t>Importanța Caracteristicilor</a:t>
            </a:r>
          </a:p>
        </p:txBody>
      </p:sp>
      <p:sp>
        <p:nvSpPr>
          <p:cNvPr id="7" name="TextBox 6">
            <a:extLst>
              <a:ext uri="{FF2B5EF4-FFF2-40B4-BE49-F238E27FC236}">
                <a16:creationId xmlns:a16="http://schemas.microsoft.com/office/drawing/2014/main" id="{9B90015B-CBE3-6AB8-A64E-47B0029B6CD5}"/>
              </a:ext>
            </a:extLst>
          </p:cNvPr>
          <p:cNvSpPr txBox="1"/>
          <p:nvPr/>
        </p:nvSpPr>
        <p:spPr>
          <a:xfrm>
            <a:off x="3801989" y="5489862"/>
            <a:ext cx="1539648" cy="3693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7 Top 20 Caracteristici conform </a:t>
            </a:r>
            <a:r>
              <a:rPr lang="ro-RO" sz="900" i="1" dirty="0" err="1">
                <a:latin typeface="Times New Roman" panose="02020603050405020304" pitchFamily="18" charset="0"/>
                <a:cs typeface="Times New Roman" panose="02020603050405020304" pitchFamily="18" charset="0"/>
              </a:rPr>
              <a:t>Importanțelor</a:t>
            </a:r>
            <a:r>
              <a:rPr lang="ro-RO" sz="900" i="1" dirty="0">
                <a:latin typeface="Times New Roman" panose="02020603050405020304" pitchFamily="18" charset="0"/>
                <a:cs typeface="Times New Roman" panose="02020603050405020304" pitchFamily="18" charset="0"/>
              </a:rPr>
              <a:t> Nule</a:t>
            </a:r>
          </a:p>
        </p:txBody>
      </p:sp>
    </p:spTree>
    <p:extLst>
      <p:ext uri="{BB962C8B-B14F-4D97-AF65-F5344CB8AC3E}">
        <p14:creationId xmlns:p14="http://schemas.microsoft.com/office/powerpoint/2010/main" val="417528958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pic>
        <p:nvPicPr>
          <p:cNvPr id="11" name="Picture 10" descr="A screen shot of a graph&#10;&#10;Description automatically generated">
            <a:extLst>
              <a:ext uri="{FF2B5EF4-FFF2-40B4-BE49-F238E27FC236}">
                <a16:creationId xmlns:a16="http://schemas.microsoft.com/office/drawing/2014/main" id="{41A2225E-6DC9-4FFB-22D6-837CBF784A16}"/>
              </a:ext>
            </a:extLst>
          </p:cNvPr>
          <p:cNvPicPr>
            <a:picLocks noChangeAspect="1"/>
          </p:cNvPicPr>
          <p:nvPr/>
        </p:nvPicPr>
        <p:blipFill>
          <a:blip r:embed="rId3"/>
          <a:stretch>
            <a:fillRect/>
          </a:stretch>
        </p:blipFill>
        <p:spPr>
          <a:xfrm>
            <a:off x="814205" y="481837"/>
            <a:ext cx="7515587" cy="6012470"/>
          </a:xfrm>
          <a:prstGeom prst="rect">
            <a:avLst/>
          </a:prstGeom>
        </p:spPr>
      </p:pic>
      <p:sp>
        <p:nvSpPr>
          <p:cNvPr id="12" name="Agenda">
            <a:extLst>
              <a:ext uri="{FF2B5EF4-FFF2-40B4-BE49-F238E27FC236}">
                <a16:creationId xmlns:a16="http://schemas.microsoft.com/office/drawing/2014/main" id="{C2FB9BC2-C2CE-5229-4DAA-831E3CB07D3B}"/>
              </a:ext>
            </a:extLst>
          </p:cNvPr>
          <p:cNvSpPr txBox="1"/>
          <p:nvPr/>
        </p:nvSpPr>
        <p:spPr>
          <a:xfrm>
            <a:off x="2504345" y="363693"/>
            <a:ext cx="4135310"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endParaRPr lang="ro-RO" sz="3200" dirty="0">
              <a:latin typeface="Times New Roman" panose="02020603050405020304" pitchFamily="18" charset="0"/>
              <a:cs typeface="Times New Roman" panose="02020603050405020304" pitchFamily="18" charset="0"/>
            </a:endParaRPr>
          </a:p>
        </p:txBody>
      </p:sp>
      <p:sp>
        <p:nvSpPr>
          <p:cNvPr id="15" name="Agenda">
            <a:extLst>
              <a:ext uri="{FF2B5EF4-FFF2-40B4-BE49-F238E27FC236}">
                <a16:creationId xmlns:a16="http://schemas.microsoft.com/office/drawing/2014/main" id="{AE8A0589-A7C5-9A5E-6A11-1120288711FF}"/>
              </a:ext>
            </a:extLst>
          </p:cNvPr>
          <p:cNvSpPr txBox="1"/>
          <p:nvPr/>
        </p:nvSpPr>
        <p:spPr>
          <a:xfrm>
            <a:off x="3151295" y="458361"/>
            <a:ext cx="2841408"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Corela</a:t>
            </a:r>
            <a:r>
              <a:rPr lang="ro-RO" sz="3200" dirty="0">
                <a:latin typeface="Times New Roman" panose="02020603050405020304" pitchFamily="18" charset="0"/>
                <a:cs typeface="Times New Roman" panose="02020603050405020304" pitchFamily="18" charset="0"/>
              </a:rPr>
              <a:t>ție </a:t>
            </a:r>
            <a:r>
              <a:rPr lang="en-US" sz="3200" dirty="0">
                <a:latin typeface="Times New Roman" panose="02020603050405020304" pitchFamily="18" charset="0"/>
                <a:cs typeface="Times New Roman" panose="02020603050405020304" pitchFamily="18" charset="0"/>
              </a:rPr>
              <a:t>Heatmap</a:t>
            </a:r>
            <a:endParaRPr lang="ro-RO"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B908310-B932-62E0-706E-9BC44272D17F}"/>
              </a:ext>
            </a:extLst>
          </p:cNvPr>
          <p:cNvSpPr txBox="1"/>
          <p:nvPr/>
        </p:nvSpPr>
        <p:spPr>
          <a:xfrm>
            <a:off x="3292320" y="6494307"/>
            <a:ext cx="2559356"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8 Corelația </a:t>
            </a:r>
            <a:r>
              <a:rPr lang="ro-RO" sz="900" i="1" dirty="0" err="1">
                <a:latin typeface="Times New Roman" panose="02020603050405020304" pitchFamily="18" charset="0"/>
                <a:cs typeface="Times New Roman" panose="02020603050405020304" pitchFamily="18" charset="0"/>
              </a:rPr>
              <a:t>Heatmap</a:t>
            </a:r>
            <a:r>
              <a:rPr lang="ro-RO" sz="900" i="1" dirty="0">
                <a:latin typeface="Times New Roman" panose="02020603050405020304" pitchFamily="18" charset="0"/>
                <a:cs typeface="Times New Roman" panose="02020603050405020304" pitchFamily="18" charset="0"/>
              </a:rPr>
              <a:t> cu Valori </a:t>
            </a:r>
            <a:r>
              <a:rPr lang="en-US" sz="900" i="1" dirty="0">
                <a:latin typeface="Times New Roman" panose="02020603050405020304" pitchFamily="18" charset="0"/>
                <a:cs typeface="Times New Roman" panose="02020603050405020304" pitchFamily="18" charset="0"/>
              </a:rPr>
              <a:t>&gt; 0.95</a:t>
            </a:r>
            <a:endParaRPr lang="ro-RO" sz="9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60246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EEB2B516-3705-0514-0297-7C253AB9E605}"/>
              </a:ext>
            </a:extLst>
          </p:cNvPr>
          <p:cNvPicPr>
            <a:picLocks noChangeAspect="1"/>
          </p:cNvPicPr>
          <p:nvPr/>
        </p:nvPicPr>
        <p:blipFill>
          <a:blip r:embed="rId3"/>
          <a:stretch>
            <a:fillRect/>
          </a:stretch>
        </p:blipFill>
        <p:spPr>
          <a:xfrm>
            <a:off x="0" y="857250"/>
            <a:ext cx="9144000" cy="5143500"/>
          </a:xfrm>
          <a:prstGeom prst="rect">
            <a:avLst/>
          </a:prstGeom>
          <a:ln w="12700">
            <a:miter lim="400000"/>
          </a:ln>
        </p:spPr>
      </p:pic>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sp>
        <p:nvSpPr>
          <p:cNvPr id="5" name="Agenda">
            <a:extLst>
              <a:ext uri="{FF2B5EF4-FFF2-40B4-BE49-F238E27FC236}">
                <a16:creationId xmlns:a16="http://schemas.microsoft.com/office/drawing/2014/main" id="{40DA040A-5CDC-D16C-33C7-2266CEF09A2D}"/>
              </a:ext>
            </a:extLst>
          </p:cNvPr>
          <p:cNvSpPr txBox="1"/>
          <p:nvPr/>
        </p:nvSpPr>
        <p:spPr>
          <a:xfrm>
            <a:off x="913893" y="1723719"/>
            <a:ext cx="3501849"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Dezvoltarea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Modelelor</a:t>
            </a:r>
            <a:endParaRPr lang="ro-RO" sz="3200" dirty="0">
              <a:latin typeface="Times New Roman" panose="02020603050405020304" pitchFamily="18" charset="0"/>
              <a:cs typeface="Times New Roman" panose="02020603050405020304" pitchFamily="18" charset="0"/>
            </a:endParaRPr>
          </a:p>
        </p:txBody>
      </p:sp>
      <p:sp>
        <p:nvSpPr>
          <p:cNvPr id="6" name="Agenda">
            <a:extLst>
              <a:ext uri="{FF2B5EF4-FFF2-40B4-BE49-F238E27FC236}">
                <a16:creationId xmlns:a16="http://schemas.microsoft.com/office/drawing/2014/main" id="{C449C111-07BB-2D67-5D0A-5BF1258485AC}"/>
              </a:ext>
            </a:extLst>
          </p:cNvPr>
          <p:cNvSpPr txBox="1"/>
          <p:nvPr/>
        </p:nvSpPr>
        <p:spPr>
          <a:xfrm>
            <a:off x="913893" y="3177555"/>
            <a:ext cx="6389731" cy="16630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Pregătirea Datelor</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Construirea Model</a:t>
            </a:r>
            <a:r>
              <a:rPr lang="en-US" sz="2000" dirty="0" err="1">
                <a:latin typeface="Times New Roman" panose="02020603050405020304" pitchFamily="18" charset="0"/>
                <a:cs typeface="Times New Roman" panose="02020603050405020304" pitchFamily="18" charset="0"/>
              </a:rPr>
              <a:t>elor</a:t>
            </a:r>
            <a:r>
              <a:rPr lang="ro-RO" sz="2000" dirty="0">
                <a:latin typeface="Times New Roman" panose="02020603050405020304" pitchFamily="18" charset="0"/>
                <a:cs typeface="Times New Roman" panose="02020603050405020304" pitchFamily="18" charset="0"/>
              </a:rPr>
              <a:t> Inițial</a:t>
            </a:r>
            <a:r>
              <a:rPr lang="en-US" sz="2000" dirty="0">
                <a:latin typeface="Times New Roman" panose="02020603050405020304" pitchFamily="18" charset="0"/>
                <a:cs typeface="Times New Roman" panose="02020603050405020304" pitchFamily="18" charset="0"/>
              </a:rPr>
              <a:t>e</a:t>
            </a: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Validarea și Testarea</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Optimizarea Model</a:t>
            </a:r>
            <a:r>
              <a:rPr lang="en-US" sz="2000" dirty="0" err="1">
                <a:latin typeface="Times New Roman" panose="02020603050405020304" pitchFamily="18" charset="0"/>
                <a:cs typeface="Times New Roman" panose="02020603050405020304" pitchFamily="18" charset="0"/>
              </a:rPr>
              <a:t>elor</a:t>
            </a:r>
            <a:endParaRPr lang="ro-RO" sz="2000" dirty="0">
              <a:latin typeface="Times New Roman" panose="02020603050405020304" pitchFamily="18" charset="0"/>
              <a:cs typeface="Times New Roman" panose="02020603050405020304" pitchFamily="18" charset="0"/>
            </a:endParaRP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5606484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C2A1A146-D2EE-2662-DF51-C8A74F7C6B15}"/>
              </a:ext>
            </a:extLst>
          </p:cNvPr>
          <p:cNvPicPr>
            <a:picLocks noChangeAspect="1"/>
          </p:cNvPicPr>
          <p:nvPr/>
        </p:nvPicPr>
        <p:blipFill>
          <a:blip r:embed="rId3"/>
          <a:stretch>
            <a:fillRect/>
          </a:stretch>
        </p:blipFill>
        <p:spPr>
          <a:xfrm>
            <a:off x="-2156956" y="-231494"/>
            <a:ext cx="12870112" cy="7239438"/>
          </a:xfrm>
          <a:prstGeom prst="rect">
            <a:avLst/>
          </a:prstGeom>
          <a:ln w="12700">
            <a:miter lim="400000"/>
          </a:ln>
        </p:spPr>
      </p:pic>
      <p:pic>
        <p:nvPicPr>
          <p:cNvPr id="3" name="Picture 2">
            <a:extLst>
              <a:ext uri="{FF2B5EF4-FFF2-40B4-BE49-F238E27FC236}">
                <a16:creationId xmlns:a16="http://schemas.microsoft.com/office/drawing/2014/main" id="{3BBB0C1F-7368-7404-BDB7-E83848521C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804" y="630673"/>
            <a:ext cx="3657600" cy="5701603"/>
          </a:xfrm>
          <a:prstGeom prst="rect">
            <a:avLst/>
          </a:prstGeom>
          <a:noFill/>
          <a:ln>
            <a:noFill/>
          </a:ln>
        </p:spPr>
      </p:pic>
      <p:pic>
        <p:nvPicPr>
          <p:cNvPr id="4" name="Picture 3">
            <a:extLst>
              <a:ext uri="{FF2B5EF4-FFF2-40B4-BE49-F238E27FC236}">
                <a16:creationId xmlns:a16="http://schemas.microsoft.com/office/drawing/2014/main" id="{1B344636-5782-282A-C41A-49D41A4C75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6598" y="595690"/>
            <a:ext cx="3657600" cy="5736586"/>
          </a:xfrm>
          <a:prstGeom prst="rect">
            <a:avLst/>
          </a:prstGeom>
          <a:noFill/>
          <a:ln>
            <a:noFill/>
          </a:ln>
        </p:spPr>
      </p:pic>
      <p:sp>
        <p:nvSpPr>
          <p:cNvPr id="6" name="TextBox 5">
            <a:extLst>
              <a:ext uri="{FF2B5EF4-FFF2-40B4-BE49-F238E27FC236}">
                <a16:creationId xmlns:a16="http://schemas.microsoft.com/office/drawing/2014/main" id="{DEE3CB56-3D95-1710-4A67-BD0AEDAA851A}"/>
              </a:ext>
            </a:extLst>
          </p:cNvPr>
          <p:cNvSpPr txBox="1"/>
          <p:nvPr/>
        </p:nvSpPr>
        <p:spPr>
          <a:xfrm>
            <a:off x="1137460" y="6457165"/>
            <a:ext cx="1723500" cy="230832"/>
          </a:xfrm>
          <a:prstGeom prst="rect">
            <a:avLst/>
          </a:prstGeom>
          <a:noFill/>
        </p:spPr>
        <p:txBody>
          <a:bodyPr wrap="square">
            <a:spAutoFit/>
          </a:bodyPr>
          <a:lstStyle/>
          <a:p>
            <a:r>
              <a:rPr lang="ro-RO" sz="900" i="1" dirty="0">
                <a:effectLst/>
                <a:latin typeface="Times New Roman" panose="02020603050405020304" pitchFamily="18" charset="0"/>
                <a:ea typeface="Times New Roman" panose="02020603050405020304" pitchFamily="18" charset="0"/>
              </a:rPr>
              <a:t>Fig. 9 XGB, RF, LGBM, CAT</a:t>
            </a:r>
            <a:endParaRPr lang="ro-RO" sz="900" i="1" dirty="0"/>
          </a:p>
        </p:txBody>
      </p:sp>
      <p:sp>
        <p:nvSpPr>
          <p:cNvPr id="8" name="TextBox 7">
            <a:extLst>
              <a:ext uri="{FF2B5EF4-FFF2-40B4-BE49-F238E27FC236}">
                <a16:creationId xmlns:a16="http://schemas.microsoft.com/office/drawing/2014/main" id="{AA778C97-9F73-B438-2F28-FCA744F8165A}"/>
              </a:ext>
            </a:extLst>
          </p:cNvPr>
          <p:cNvSpPr txBox="1"/>
          <p:nvPr/>
        </p:nvSpPr>
        <p:spPr>
          <a:xfrm>
            <a:off x="6255456" y="6458491"/>
            <a:ext cx="1787809" cy="230832"/>
          </a:xfrm>
          <a:prstGeom prst="rect">
            <a:avLst/>
          </a:prstGeom>
          <a:noFill/>
        </p:spPr>
        <p:txBody>
          <a:bodyPr wrap="square">
            <a:spAutoFit/>
          </a:bodyPr>
          <a:lstStyle/>
          <a:p>
            <a:r>
              <a:rPr lang="ro-RO" sz="900" i="1" dirty="0">
                <a:effectLst/>
                <a:latin typeface="Times New Roman" panose="02020603050405020304" pitchFamily="18" charset="0"/>
                <a:ea typeface="Times New Roman" panose="02020603050405020304" pitchFamily="18" charset="0"/>
              </a:rPr>
              <a:t>Fig. 10 ET, CART, ADA, ID3</a:t>
            </a:r>
            <a:endParaRPr lang="ro-RO" sz="900" i="1" dirty="0"/>
          </a:p>
        </p:txBody>
      </p:sp>
      <p:sp>
        <p:nvSpPr>
          <p:cNvPr id="9" name="Agenda">
            <a:extLst>
              <a:ext uri="{FF2B5EF4-FFF2-40B4-BE49-F238E27FC236}">
                <a16:creationId xmlns:a16="http://schemas.microsoft.com/office/drawing/2014/main" id="{85771B57-AC11-FA03-D3BE-AF26411CB1F7}"/>
              </a:ext>
            </a:extLst>
          </p:cNvPr>
          <p:cNvSpPr txBox="1"/>
          <p:nvPr/>
        </p:nvSpPr>
        <p:spPr>
          <a:xfrm>
            <a:off x="2888543" y="99144"/>
            <a:ext cx="3366913"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Compararea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modelelor</a:t>
            </a:r>
            <a:endParaRPr lang="ro-RO"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80788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3" name="Picture 2">
            <a:extLst>
              <a:ext uri="{FF2B5EF4-FFF2-40B4-BE49-F238E27FC236}">
                <a16:creationId xmlns:a16="http://schemas.microsoft.com/office/drawing/2014/main" id="{1C2C6F9F-C672-9ACD-BD80-CC2457E0E52D}"/>
              </a:ext>
            </a:extLst>
          </p:cNvPr>
          <p:cNvPicPr>
            <a:picLocks noChangeAspect="1"/>
          </p:cNvPicPr>
          <p:nvPr/>
        </p:nvPicPr>
        <p:blipFill>
          <a:blip r:embed="rId4"/>
          <a:stretch>
            <a:fillRect/>
          </a:stretch>
        </p:blipFill>
        <p:spPr>
          <a:xfrm>
            <a:off x="0" y="857250"/>
            <a:ext cx="9144000" cy="5143500"/>
          </a:xfrm>
          <a:prstGeom prst="rect">
            <a:avLst/>
          </a:prstGeom>
        </p:spPr>
      </p:pic>
      <p:sp>
        <p:nvSpPr>
          <p:cNvPr id="5" name="Agenda">
            <a:extLst>
              <a:ext uri="{FF2B5EF4-FFF2-40B4-BE49-F238E27FC236}">
                <a16:creationId xmlns:a16="http://schemas.microsoft.com/office/drawing/2014/main" id="{40DA040A-5CDC-D16C-33C7-2266CEF09A2D}"/>
              </a:ext>
            </a:extLst>
          </p:cNvPr>
          <p:cNvSpPr txBox="1"/>
          <p:nvPr/>
        </p:nvSpPr>
        <p:spPr>
          <a:xfrm>
            <a:off x="913893" y="1723719"/>
            <a:ext cx="4288927"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a:latin typeface="Times New Roman" panose="02020603050405020304" pitchFamily="18" charset="0"/>
                <a:cs typeface="Times New Roman" panose="02020603050405020304" pitchFamily="18" charset="0"/>
              </a:rPr>
              <a:t>Tuning-</a:t>
            </a:r>
            <a:r>
              <a:rPr lang="en-US" sz="3200" dirty="0" err="1">
                <a:latin typeface="Times New Roman" panose="02020603050405020304" pitchFamily="18" charset="0"/>
                <a:cs typeface="Times New Roman" panose="02020603050405020304" pitchFamily="18" charset="0"/>
              </a:rPr>
              <a:t>ul</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Hiperparametrilor</a:t>
            </a:r>
            <a:endParaRPr lang="ro-RO" sz="3200" dirty="0">
              <a:latin typeface="Times New Roman" panose="02020603050405020304" pitchFamily="18" charset="0"/>
              <a:cs typeface="Times New Roman" panose="02020603050405020304" pitchFamily="18" charset="0"/>
            </a:endParaRPr>
          </a:p>
        </p:txBody>
      </p:sp>
      <p:sp>
        <p:nvSpPr>
          <p:cNvPr id="6" name="Agenda">
            <a:extLst>
              <a:ext uri="{FF2B5EF4-FFF2-40B4-BE49-F238E27FC236}">
                <a16:creationId xmlns:a16="http://schemas.microsoft.com/office/drawing/2014/main" id="{C449C111-07BB-2D67-5D0A-5BF1258485AC}"/>
              </a:ext>
            </a:extLst>
          </p:cNvPr>
          <p:cNvSpPr txBox="1"/>
          <p:nvPr/>
        </p:nvSpPr>
        <p:spPr>
          <a:xfrm>
            <a:off x="913893" y="3577664"/>
            <a:ext cx="6389731" cy="8628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Importanța</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err="1">
                <a:latin typeface="Times New Roman" panose="02020603050405020304" pitchFamily="18" charset="0"/>
                <a:cs typeface="Times New Roman" panose="02020603050405020304" pitchFamily="18" charset="0"/>
              </a:rPr>
              <a:t>BayesSearch</a:t>
            </a:r>
            <a:endParaRPr lang="en-US" sz="2000" dirty="0">
              <a:latin typeface="Times New Roman" panose="02020603050405020304" pitchFamily="18" charset="0"/>
              <a:cs typeface="Times New Roman" panose="02020603050405020304" pitchFamily="18" charset="0"/>
            </a:endParaRP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20430870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id="{43B90B2D-4F7E-CA9F-6423-9B7ECD3F5AF9}"/>
              </a:ext>
            </a:extLst>
          </p:cNvPr>
          <p:cNvPicPr>
            <a:picLocks noChangeAspect="1"/>
          </p:cNvPicPr>
          <p:nvPr/>
        </p:nvPicPr>
        <p:blipFill>
          <a:blip r:embed="rId3"/>
          <a:stretch>
            <a:fillRect/>
          </a:stretch>
        </p:blipFill>
        <p:spPr>
          <a:xfrm>
            <a:off x="-2286000" y="-428625"/>
            <a:ext cx="13716000" cy="7715250"/>
          </a:xfrm>
          <a:prstGeom prst="rect">
            <a:avLst/>
          </a:prstGeom>
          <a:ln w="12700">
            <a:miter lim="400000"/>
          </a:ln>
        </p:spPr>
      </p:pic>
      <p:pic>
        <p:nvPicPr>
          <p:cNvPr id="9" name="Picture 8" descr="A graph with a line going up&#10;&#10;Description automatically generated">
            <a:extLst>
              <a:ext uri="{FF2B5EF4-FFF2-40B4-BE49-F238E27FC236}">
                <a16:creationId xmlns:a16="http://schemas.microsoft.com/office/drawing/2014/main" id="{AE49B269-F3DD-261D-BCDB-2ED72EFE75B5}"/>
              </a:ext>
            </a:extLst>
          </p:cNvPr>
          <p:cNvPicPr>
            <a:picLocks noChangeAspect="1"/>
          </p:cNvPicPr>
          <p:nvPr/>
        </p:nvPicPr>
        <p:blipFill>
          <a:blip r:embed="rId4"/>
          <a:stretch>
            <a:fillRect/>
          </a:stretch>
        </p:blipFill>
        <p:spPr>
          <a:xfrm>
            <a:off x="4572000" y="-171631"/>
            <a:ext cx="4572000" cy="2286000"/>
          </a:xfrm>
          <a:prstGeom prst="rect">
            <a:avLst/>
          </a:prstGeom>
        </p:spPr>
      </p:pic>
      <p:pic>
        <p:nvPicPr>
          <p:cNvPr id="11" name="Picture 10" descr="A graph with yellow lines&#10;&#10;Description automatically generated">
            <a:extLst>
              <a:ext uri="{FF2B5EF4-FFF2-40B4-BE49-F238E27FC236}">
                <a16:creationId xmlns:a16="http://schemas.microsoft.com/office/drawing/2014/main" id="{E72E29F4-D786-C911-D18A-E1828ED7587A}"/>
              </a:ext>
            </a:extLst>
          </p:cNvPr>
          <p:cNvPicPr>
            <a:picLocks noChangeAspect="1"/>
          </p:cNvPicPr>
          <p:nvPr/>
        </p:nvPicPr>
        <p:blipFill>
          <a:blip r:embed="rId5"/>
          <a:stretch>
            <a:fillRect/>
          </a:stretch>
        </p:blipFill>
        <p:spPr>
          <a:xfrm>
            <a:off x="4572000" y="2095319"/>
            <a:ext cx="4572000" cy="2286000"/>
          </a:xfrm>
          <a:prstGeom prst="rect">
            <a:avLst/>
          </a:prstGeom>
        </p:spPr>
      </p:pic>
      <p:pic>
        <p:nvPicPr>
          <p:cNvPr id="13" name="Picture 12" descr="A graph with yellow lines&#10;&#10;Description automatically generated">
            <a:extLst>
              <a:ext uri="{FF2B5EF4-FFF2-40B4-BE49-F238E27FC236}">
                <a16:creationId xmlns:a16="http://schemas.microsoft.com/office/drawing/2014/main" id="{65CD4A67-AD4F-EFB6-4982-C716853F4D73}"/>
              </a:ext>
            </a:extLst>
          </p:cNvPr>
          <p:cNvPicPr>
            <a:picLocks noChangeAspect="1"/>
          </p:cNvPicPr>
          <p:nvPr/>
        </p:nvPicPr>
        <p:blipFill>
          <a:blip r:embed="rId6"/>
          <a:stretch>
            <a:fillRect/>
          </a:stretch>
        </p:blipFill>
        <p:spPr>
          <a:xfrm>
            <a:off x="4572000" y="4341168"/>
            <a:ext cx="4572000" cy="2286000"/>
          </a:xfrm>
          <a:prstGeom prst="rect">
            <a:avLst/>
          </a:prstGeom>
        </p:spPr>
      </p:pic>
      <p:sp>
        <p:nvSpPr>
          <p:cNvPr id="15" name="TextBox 14">
            <a:extLst>
              <a:ext uri="{FF2B5EF4-FFF2-40B4-BE49-F238E27FC236}">
                <a16:creationId xmlns:a16="http://schemas.microsoft.com/office/drawing/2014/main" id="{A36C53C3-2BFD-7878-3180-95FD5FB54903}"/>
              </a:ext>
            </a:extLst>
          </p:cNvPr>
          <p:cNvSpPr txBox="1"/>
          <p:nvPr/>
        </p:nvSpPr>
        <p:spPr>
          <a:xfrm>
            <a:off x="5453246" y="6627168"/>
            <a:ext cx="2809508" cy="230832"/>
          </a:xfrm>
          <a:prstGeom prst="rect">
            <a:avLst/>
          </a:prstGeom>
          <a:noFill/>
        </p:spPr>
        <p:txBody>
          <a:bodyPr wrap="square">
            <a:spAutoFit/>
          </a:bodyPr>
          <a:lstStyle/>
          <a:p>
            <a:r>
              <a:rPr lang="ro-RO" sz="900" i="1" dirty="0">
                <a:effectLst/>
                <a:latin typeface="Times New Roman" panose="02020603050405020304" pitchFamily="18" charset="0"/>
                <a:ea typeface="Times New Roman" panose="02020603050405020304" pitchFamily="18" charset="0"/>
              </a:rPr>
              <a:t>Fig. 11 Scorul fine-tune pentru CATBoost, LGBM, XGB</a:t>
            </a:r>
            <a:endParaRPr lang="ro-RO" sz="900" i="1" dirty="0"/>
          </a:p>
        </p:txBody>
      </p:sp>
      <p:sp>
        <p:nvSpPr>
          <p:cNvPr id="2" name="Agenda">
            <a:extLst>
              <a:ext uri="{FF2B5EF4-FFF2-40B4-BE49-F238E27FC236}">
                <a16:creationId xmlns:a16="http://schemas.microsoft.com/office/drawing/2014/main" id="{D45E2D8F-8B10-880D-D751-1E0CB372231C}"/>
              </a:ext>
            </a:extLst>
          </p:cNvPr>
          <p:cNvSpPr txBox="1"/>
          <p:nvPr/>
        </p:nvSpPr>
        <p:spPr>
          <a:xfrm>
            <a:off x="852737" y="1669119"/>
            <a:ext cx="4288927" cy="890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Progresul</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Optimiz</a:t>
            </a:r>
            <a:r>
              <a:rPr lang="ro-RO" sz="3200" dirty="0" err="1">
                <a:latin typeface="Times New Roman" panose="02020603050405020304" pitchFamily="18" charset="0"/>
                <a:cs typeface="Times New Roman" panose="02020603050405020304" pitchFamily="18" charset="0"/>
              </a:rPr>
              <a:t>ării</a:t>
            </a:r>
            <a:r>
              <a:rPr lang="ro-RO" sz="3200" dirty="0">
                <a:latin typeface="Times New Roman" panose="02020603050405020304" pitchFamily="18" charset="0"/>
                <a:cs typeface="Times New Roman" panose="02020603050405020304" pitchFamily="18" charset="0"/>
              </a:rPr>
              <a:t> </a:t>
            </a:r>
            <a:r>
              <a:rPr lang="ro-RO" sz="3200" dirty="0" err="1">
                <a:latin typeface="Times New Roman" panose="02020603050405020304" pitchFamily="18" charset="0"/>
                <a:cs typeface="Times New Roman" panose="02020603050405020304" pitchFamily="18" charset="0"/>
              </a:rPr>
              <a:t>Hiperparametrilor</a:t>
            </a:r>
            <a:endParaRPr lang="ro-RO" sz="32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3" name="Picture 2">
            <a:extLst>
              <a:ext uri="{FF2B5EF4-FFF2-40B4-BE49-F238E27FC236}">
                <a16:creationId xmlns:a16="http://schemas.microsoft.com/office/drawing/2014/main" id="{1C2C6F9F-C672-9ACD-BD80-CC2457E0E52D}"/>
              </a:ext>
            </a:extLst>
          </p:cNvPr>
          <p:cNvPicPr>
            <a:picLocks noChangeAspect="1"/>
          </p:cNvPicPr>
          <p:nvPr/>
        </p:nvPicPr>
        <p:blipFill>
          <a:blip r:embed="rId4"/>
          <a:stretch>
            <a:fillRect/>
          </a:stretch>
        </p:blipFill>
        <p:spPr>
          <a:xfrm>
            <a:off x="0" y="857250"/>
            <a:ext cx="9144000" cy="5143500"/>
          </a:xfrm>
          <a:prstGeom prst="rect">
            <a:avLst/>
          </a:prstGeom>
        </p:spPr>
      </p:pic>
      <p:sp>
        <p:nvSpPr>
          <p:cNvPr id="5" name="Agenda">
            <a:extLst>
              <a:ext uri="{FF2B5EF4-FFF2-40B4-BE49-F238E27FC236}">
                <a16:creationId xmlns:a16="http://schemas.microsoft.com/office/drawing/2014/main" id="{40DA040A-5CDC-D16C-33C7-2266CEF09A2D}"/>
              </a:ext>
            </a:extLst>
          </p:cNvPr>
          <p:cNvSpPr txBox="1"/>
          <p:nvPr/>
        </p:nvSpPr>
        <p:spPr>
          <a:xfrm>
            <a:off x="913893" y="1723719"/>
            <a:ext cx="4007357" cy="4965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Valida</a:t>
            </a:r>
            <a:r>
              <a:rPr lang="ro-RO" sz="3200" dirty="0">
                <a:latin typeface="Times New Roman" panose="02020603050405020304" pitchFamily="18" charset="0"/>
                <a:cs typeface="Times New Roman" panose="02020603050405020304" pitchFamily="18" charset="0"/>
              </a:rPr>
              <a:t>re </a:t>
            </a:r>
            <a:r>
              <a:rPr lang="en-US" sz="3200" dirty="0">
                <a:latin typeface="Times New Roman" panose="02020603050405020304" pitchFamily="18" charset="0"/>
                <a:cs typeface="Times New Roman" panose="02020603050405020304" pitchFamily="18" charset="0"/>
              </a:rPr>
              <a:t>K-Fold </a:t>
            </a:r>
            <a:r>
              <a:rPr lang="ro-RO" sz="3200" dirty="0">
                <a:latin typeface="Times New Roman" panose="02020603050405020304" pitchFamily="18" charset="0"/>
                <a:cs typeface="Times New Roman" panose="02020603050405020304" pitchFamily="18" charset="0"/>
              </a:rPr>
              <a:t>Încrucișată</a:t>
            </a:r>
          </a:p>
        </p:txBody>
      </p:sp>
      <p:sp>
        <p:nvSpPr>
          <p:cNvPr id="6" name="Agenda">
            <a:extLst>
              <a:ext uri="{FF2B5EF4-FFF2-40B4-BE49-F238E27FC236}">
                <a16:creationId xmlns:a16="http://schemas.microsoft.com/office/drawing/2014/main" id="{C449C111-07BB-2D67-5D0A-5BF1258485AC}"/>
              </a:ext>
            </a:extLst>
          </p:cNvPr>
          <p:cNvSpPr txBox="1"/>
          <p:nvPr/>
        </p:nvSpPr>
        <p:spPr>
          <a:xfrm>
            <a:off x="913893" y="3377610"/>
            <a:ext cx="6389731" cy="12629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Procesul de Validare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Benefici</a:t>
            </a:r>
            <a:r>
              <a:rPr lang="en-US" sz="2000" dirty="0" err="1">
                <a:latin typeface="Times New Roman" panose="02020603050405020304" pitchFamily="18" charset="0"/>
                <a:cs typeface="Times New Roman" panose="02020603050405020304" pitchFamily="18" charset="0"/>
              </a:rPr>
              <a:t>i</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en-US" sz="2000" dirty="0" err="1">
                <a:latin typeface="Times New Roman" panose="02020603050405020304" pitchFamily="18" charset="0"/>
                <a:cs typeface="Times New Roman" panose="02020603050405020304" pitchFamily="18" charset="0"/>
              </a:rPr>
              <a:t>Rezultatele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Obținute</a:t>
            </a:r>
            <a:endParaRPr lang="en-US" sz="2000" dirty="0">
              <a:latin typeface="Times New Roman" panose="02020603050405020304" pitchFamily="18" charset="0"/>
              <a:cs typeface="Times New Roman" panose="02020603050405020304" pitchFamily="18" charset="0"/>
            </a:endParaRP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63549249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descr="Image">
            <a:extLst>
              <a:ext uri="{FF2B5EF4-FFF2-40B4-BE49-F238E27FC236}">
                <a16:creationId xmlns:a16="http://schemas.microsoft.com/office/drawing/2014/main" id="{1DE65A3E-5F20-3028-E5BB-1C32B0A89253}"/>
              </a:ext>
            </a:extLst>
          </p:cNvPr>
          <p:cNvPicPr>
            <a:picLocks noChangeAspect="1"/>
          </p:cNvPicPr>
          <p:nvPr/>
        </p:nvPicPr>
        <p:blipFill>
          <a:blip r:embed="rId3"/>
          <a:stretch>
            <a:fillRect/>
          </a:stretch>
        </p:blipFill>
        <p:spPr>
          <a:xfrm>
            <a:off x="-2286000" y="-428625"/>
            <a:ext cx="13716000" cy="7715250"/>
          </a:xfrm>
          <a:prstGeom prst="rect">
            <a:avLst/>
          </a:prstGeom>
          <a:ln w="12700">
            <a:miter lim="400000"/>
          </a:ln>
        </p:spPr>
      </p:pic>
      <p:pic>
        <p:nvPicPr>
          <p:cNvPr id="13" name="Picture 12" descr="A graph of different colored squares&#10;&#10;Description automatically generated">
            <a:extLst>
              <a:ext uri="{FF2B5EF4-FFF2-40B4-BE49-F238E27FC236}">
                <a16:creationId xmlns:a16="http://schemas.microsoft.com/office/drawing/2014/main" id="{D40DEB83-1C7E-0A38-1C0C-874B6AFC435F}"/>
              </a:ext>
            </a:extLst>
          </p:cNvPr>
          <p:cNvPicPr>
            <a:picLocks noChangeAspect="1"/>
          </p:cNvPicPr>
          <p:nvPr/>
        </p:nvPicPr>
        <p:blipFill>
          <a:blip r:embed="rId4"/>
          <a:stretch>
            <a:fillRect/>
          </a:stretch>
        </p:blipFill>
        <p:spPr>
          <a:xfrm>
            <a:off x="762000" y="571500"/>
            <a:ext cx="7620000" cy="5715000"/>
          </a:xfrm>
          <a:prstGeom prst="rect">
            <a:avLst/>
          </a:prstGeom>
        </p:spPr>
      </p:pic>
      <p:sp>
        <p:nvSpPr>
          <p:cNvPr id="15" name="TextBox 14">
            <a:extLst>
              <a:ext uri="{FF2B5EF4-FFF2-40B4-BE49-F238E27FC236}">
                <a16:creationId xmlns:a16="http://schemas.microsoft.com/office/drawing/2014/main" id="{95A82942-96C1-B613-A258-DC4229F9A541}"/>
              </a:ext>
            </a:extLst>
          </p:cNvPr>
          <p:cNvSpPr txBox="1"/>
          <p:nvPr/>
        </p:nvSpPr>
        <p:spPr>
          <a:xfrm>
            <a:off x="3492905" y="6286500"/>
            <a:ext cx="2158190" cy="230832"/>
          </a:xfrm>
          <a:prstGeom prst="rect">
            <a:avLst/>
          </a:prstGeom>
          <a:noFill/>
        </p:spPr>
        <p:txBody>
          <a:bodyPr wrap="square">
            <a:spAutoFit/>
          </a:bodyPr>
          <a:lstStyle/>
          <a:p>
            <a:r>
              <a:rPr lang="ro-RO" sz="900" i="1" dirty="0">
                <a:effectLst/>
                <a:latin typeface="Times New Roman" panose="02020603050405020304" pitchFamily="18" charset="0"/>
                <a:ea typeface="Times New Roman" panose="02020603050405020304" pitchFamily="18" charset="0"/>
              </a:rPr>
              <a:t>Fig. </a:t>
            </a:r>
            <a:r>
              <a:rPr lang="ro-RO" sz="900" i="1" dirty="0">
                <a:latin typeface="Times New Roman" panose="02020603050405020304" pitchFamily="18" charset="0"/>
                <a:ea typeface="Times New Roman" panose="02020603050405020304" pitchFamily="18" charset="0"/>
              </a:rPr>
              <a:t>12 </a:t>
            </a:r>
            <a:r>
              <a:rPr lang="ro-RO" sz="900" i="1" dirty="0">
                <a:effectLst/>
                <a:latin typeface="Times New Roman" panose="02020603050405020304" pitchFamily="18" charset="0"/>
                <a:ea typeface="Times New Roman" panose="02020603050405020304" pitchFamily="18" charset="0"/>
              </a:rPr>
              <a:t> Comparația modelelor după CV</a:t>
            </a:r>
            <a:endParaRPr lang="ro-RO" sz="900" i="1"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3" name="Picture 2">
            <a:extLst>
              <a:ext uri="{FF2B5EF4-FFF2-40B4-BE49-F238E27FC236}">
                <a16:creationId xmlns:a16="http://schemas.microsoft.com/office/drawing/2014/main" id="{1C2C6F9F-C672-9ACD-BD80-CC2457E0E52D}"/>
              </a:ext>
            </a:extLst>
          </p:cNvPr>
          <p:cNvPicPr>
            <a:picLocks noChangeAspect="1"/>
          </p:cNvPicPr>
          <p:nvPr/>
        </p:nvPicPr>
        <p:blipFill>
          <a:blip r:embed="rId4"/>
          <a:stretch>
            <a:fillRect/>
          </a:stretch>
        </p:blipFill>
        <p:spPr>
          <a:xfrm>
            <a:off x="0" y="857250"/>
            <a:ext cx="9144000" cy="5143500"/>
          </a:xfrm>
          <a:prstGeom prst="rect">
            <a:avLst/>
          </a:prstGeom>
        </p:spPr>
      </p:pic>
      <p:sp>
        <p:nvSpPr>
          <p:cNvPr id="5" name="Agenda">
            <a:extLst>
              <a:ext uri="{FF2B5EF4-FFF2-40B4-BE49-F238E27FC236}">
                <a16:creationId xmlns:a16="http://schemas.microsoft.com/office/drawing/2014/main" id="{40DA040A-5CDC-D16C-33C7-2266CEF09A2D}"/>
              </a:ext>
            </a:extLst>
          </p:cNvPr>
          <p:cNvSpPr txBox="1"/>
          <p:nvPr/>
        </p:nvSpPr>
        <p:spPr>
          <a:xfrm>
            <a:off x="913893" y="1723719"/>
            <a:ext cx="4288927"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ro-RO" sz="3200" dirty="0">
                <a:latin typeface="Times New Roman" panose="02020603050405020304" pitchFamily="18" charset="0"/>
                <a:cs typeface="Times New Roman" panose="02020603050405020304" pitchFamily="18" charset="0"/>
              </a:rPr>
              <a:t>Concluzii</a:t>
            </a:r>
          </a:p>
        </p:txBody>
      </p:sp>
      <p:sp>
        <p:nvSpPr>
          <p:cNvPr id="6" name="Agenda">
            <a:extLst>
              <a:ext uri="{FF2B5EF4-FFF2-40B4-BE49-F238E27FC236}">
                <a16:creationId xmlns:a16="http://schemas.microsoft.com/office/drawing/2014/main" id="{C449C111-07BB-2D67-5D0A-5BF1258485AC}"/>
              </a:ext>
            </a:extLst>
          </p:cNvPr>
          <p:cNvSpPr txBox="1"/>
          <p:nvPr/>
        </p:nvSpPr>
        <p:spPr>
          <a:xfrm>
            <a:off x="913893" y="3177555"/>
            <a:ext cx="6389731" cy="16630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Rezumarea Descoperirilor Principale</a:t>
            </a: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Implicații și Aplicații</a:t>
            </a:r>
          </a:p>
          <a:p>
            <a:pPr marL="555625" indent="-555625">
              <a:lnSpc>
                <a:spcPct val="130000"/>
              </a:lnSpc>
              <a:buClr>
                <a:srgbClr val="DE411B"/>
              </a:buClr>
              <a:buSzPct val="100000"/>
              <a:buFont typeface="Arial" panose="020B0604020202020204" pitchFamily="34" charset="0"/>
              <a:buChar char="•"/>
              <a:defRPr spc="198"/>
            </a:pPr>
            <a:r>
              <a:rPr lang="en-US" sz="2000" dirty="0" err="1">
                <a:latin typeface="Times New Roman" panose="02020603050405020304" pitchFamily="18" charset="0"/>
                <a:cs typeface="Times New Roman" panose="02020603050405020304" pitchFamily="18" charset="0"/>
              </a:rPr>
              <a:t>Limitări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Provocări</a:t>
            </a:r>
            <a:endParaRPr lang="ro-RO"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en-US" sz="2000" dirty="0" err="1">
                <a:latin typeface="Times New Roman" panose="02020603050405020304" pitchFamily="18" charset="0"/>
                <a:cs typeface="Times New Roman" panose="02020603050405020304" pitchFamily="18" charset="0"/>
              </a:rPr>
              <a:t>Direcții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pentru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Cercetări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Viitoare</a:t>
            </a:r>
            <a:endParaRPr lang="en-US" sz="2000" dirty="0">
              <a:latin typeface="Times New Roman" panose="02020603050405020304" pitchFamily="18" charset="0"/>
              <a:cs typeface="Times New Roman" panose="02020603050405020304" pitchFamily="18" charset="0"/>
            </a:endParaRP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10551471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743A34-F941-507A-52CF-76351A6759F8}"/>
              </a:ext>
            </a:extLst>
          </p:cNvPr>
          <p:cNvPicPr>
            <a:picLocks noChangeAspect="1"/>
          </p:cNvPicPr>
          <p:nvPr/>
        </p:nvPicPr>
        <p:blipFill>
          <a:blip r:embed="rId3"/>
          <a:stretch>
            <a:fillRect/>
          </a:stretch>
        </p:blipFill>
        <p:spPr>
          <a:xfrm>
            <a:off x="0" y="856488"/>
            <a:ext cx="9144000" cy="5145024"/>
          </a:xfrm>
          <a:prstGeom prst="rect">
            <a:avLst/>
          </a:prstGeom>
        </p:spPr>
      </p:pic>
      <p:sp>
        <p:nvSpPr>
          <p:cNvPr id="8" name="Agenda">
            <a:extLst>
              <a:ext uri="{FF2B5EF4-FFF2-40B4-BE49-F238E27FC236}">
                <a16:creationId xmlns:a16="http://schemas.microsoft.com/office/drawing/2014/main" id="{2054A2C8-1BEA-56B7-5349-141C74DDF2B7}"/>
              </a:ext>
            </a:extLst>
          </p:cNvPr>
          <p:cNvSpPr txBox="1"/>
          <p:nvPr/>
        </p:nvSpPr>
        <p:spPr>
          <a:xfrm>
            <a:off x="913894" y="1723719"/>
            <a:ext cx="1742495" cy="4965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Introducere</a:t>
            </a:r>
            <a:endParaRPr sz="3200" dirty="0">
              <a:latin typeface="Times New Roman" panose="02020603050405020304" pitchFamily="18" charset="0"/>
              <a:cs typeface="Times New Roman" panose="02020603050405020304" pitchFamily="18" charset="0"/>
            </a:endParaRPr>
          </a:p>
        </p:txBody>
      </p:sp>
      <p:sp>
        <p:nvSpPr>
          <p:cNvPr id="9" name="Agenda">
            <a:extLst>
              <a:ext uri="{FF2B5EF4-FFF2-40B4-BE49-F238E27FC236}">
                <a16:creationId xmlns:a16="http://schemas.microsoft.com/office/drawing/2014/main" id="{470E2EB7-FA07-D06A-EFA5-2637350F9C35}"/>
              </a:ext>
            </a:extLst>
          </p:cNvPr>
          <p:cNvSpPr txBox="1"/>
          <p:nvPr/>
        </p:nvSpPr>
        <p:spPr>
          <a:xfrm>
            <a:off x="913894" y="3577664"/>
            <a:ext cx="5973043" cy="8628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Contextul și Importanța</a:t>
            </a: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Focalizarea Proiectului</a:t>
            </a:r>
          </a:p>
        </p:txBody>
      </p:sp>
      <p:sp>
        <p:nvSpPr>
          <p:cNvPr id="15" name="Rectangle">
            <a:extLst>
              <a:ext uri="{FF2B5EF4-FFF2-40B4-BE49-F238E27FC236}">
                <a16:creationId xmlns:a16="http://schemas.microsoft.com/office/drawing/2014/main" id="{62B474C2-F264-475E-8E43-209E55F08047}"/>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3" name="Picture 2">
            <a:extLst>
              <a:ext uri="{FF2B5EF4-FFF2-40B4-BE49-F238E27FC236}">
                <a16:creationId xmlns:a16="http://schemas.microsoft.com/office/drawing/2014/main" id="{1C2C6F9F-C672-9ACD-BD80-CC2457E0E52D}"/>
              </a:ext>
            </a:extLst>
          </p:cNvPr>
          <p:cNvPicPr>
            <a:picLocks noChangeAspect="1"/>
          </p:cNvPicPr>
          <p:nvPr/>
        </p:nvPicPr>
        <p:blipFill>
          <a:blip r:embed="rId4"/>
          <a:stretch>
            <a:fillRect/>
          </a:stretch>
        </p:blipFill>
        <p:spPr>
          <a:xfrm>
            <a:off x="5787" y="863037"/>
            <a:ext cx="9144000" cy="5143500"/>
          </a:xfrm>
          <a:prstGeom prst="rect">
            <a:avLst/>
          </a:prstGeom>
        </p:spPr>
      </p:pic>
      <p:sp>
        <p:nvSpPr>
          <p:cNvPr id="5" name="Agenda">
            <a:extLst>
              <a:ext uri="{FF2B5EF4-FFF2-40B4-BE49-F238E27FC236}">
                <a16:creationId xmlns:a16="http://schemas.microsoft.com/office/drawing/2014/main" id="{40DA040A-5CDC-D16C-33C7-2266CEF09A2D}"/>
              </a:ext>
            </a:extLst>
          </p:cNvPr>
          <p:cNvSpPr txBox="1"/>
          <p:nvPr/>
        </p:nvSpPr>
        <p:spPr>
          <a:xfrm>
            <a:off x="913894" y="1723719"/>
            <a:ext cx="2761068" cy="4965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r>
              <a:rPr lang="ro-RO" sz="3200" dirty="0">
                <a:latin typeface="Times New Roman" panose="02020603050405020304" pitchFamily="18" charset="0"/>
                <a:cs typeface="Times New Roman" panose="02020603050405020304" pitchFamily="18" charset="0"/>
              </a:rPr>
              <a:t>Eșantionul de date</a:t>
            </a:r>
            <a:endParaRPr sz="3200" dirty="0">
              <a:latin typeface="Times New Roman" panose="02020603050405020304" pitchFamily="18" charset="0"/>
              <a:cs typeface="Times New Roman" panose="02020603050405020304" pitchFamily="18" charset="0"/>
            </a:endParaRPr>
          </a:p>
        </p:txBody>
      </p:sp>
      <p:sp>
        <p:nvSpPr>
          <p:cNvPr id="6" name="Agenda">
            <a:extLst>
              <a:ext uri="{FF2B5EF4-FFF2-40B4-BE49-F238E27FC236}">
                <a16:creationId xmlns:a16="http://schemas.microsoft.com/office/drawing/2014/main" id="{C449C111-07BB-2D67-5D0A-5BF1258485AC}"/>
              </a:ext>
            </a:extLst>
          </p:cNvPr>
          <p:cNvSpPr txBox="1"/>
          <p:nvPr/>
        </p:nvSpPr>
        <p:spPr>
          <a:xfrm>
            <a:off x="913894" y="3177555"/>
            <a:ext cx="5973043" cy="166308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Sursa Datelor</a:t>
            </a: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Dimensiune și Diversitate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Provocări în Prelucrarea Datelor</a:t>
            </a: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Caracteristici Specifice</a:t>
            </a: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7686975-D4D2-E372-D6BD-30E30C8DBC92}"/>
              </a:ext>
            </a:extLst>
          </p:cNvPr>
          <p:cNvPicPr>
            <a:picLocks noChangeAspect="1"/>
          </p:cNvPicPr>
          <p:nvPr/>
        </p:nvPicPr>
        <p:blipFill>
          <a:blip r:embed="rId3"/>
          <a:stretch>
            <a:fillRect/>
          </a:stretch>
        </p:blipFill>
        <p:spPr>
          <a:xfrm>
            <a:off x="26988" y="892786"/>
            <a:ext cx="9117012" cy="5128319"/>
          </a:xfrm>
          <a:prstGeom prst="rect">
            <a:avLst/>
          </a:prstGeom>
          <a:ln w="12700">
            <a:miter lim="400000"/>
          </a:ln>
        </p:spPr>
      </p:pic>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sp>
        <p:nvSpPr>
          <p:cNvPr id="5" name="Agenda">
            <a:extLst>
              <a:ext uri="{FF2B5EF4-FFF2-40B4-BE49-F238E27FC236}">
                <a16:creationId xmlns:a16="http://schemas.microsoft.com/office/drawing/2014/main" id="{40DA040A-5CDC-D16C-33C7-2266CEF09A2D}"/>
              </a:ext>
            </a:extLst>
          </p:cNvPr>
          <p:cNvSpPr txBox="1"/>
          <p:nvPr/>
        </p:nvSpPr>
        <p:spPr>
          <a:xfrm>
            <a:off x="913894" y="1723719"/>
            <a:ext cx="3180586"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ro-RO" sz="3200" dirty="0">
                <a:latin typeface="Times New Roman" panose="02020603050405020304" pitchFamily="18" charset="0"/>
                <a:cs typeface="Times New Roman" panose="02020603050405020304" pitchFamily="18" charset="0"/>
              </a:rPr>
              <a:t>Analiza exploratorie</a:t>
            </a:r>
          </a:p>
        </p:txBody>
      </p:sp>
      <p:sp>
        <p:nvSpPr>
          <p:cNvPr id="6" name="Agenda">
            <a:extLst>
              <a:ext uri="{FF2B5EF4-FFF2-40B4-BE49-F238E27FC236}">
                <a16:creationId xmlns:a16="http://schemas.microsoft.com/office/drawing/2014/main" id="{C449C111-07BB-2D67-5D0A-5BF1258485AC}"/>
              </a:ext>
            </a:extLst>
          </p:cNvPr>
          <p:cNvSpPr txBox="1"/>
          <p:nvPr/>
        </p:nvSpPr>
        <p:spPr>
          <a:xfrm>
            <a:off x="913894" y="3577664"/>
            <a:ext cx="6071428" cy="8628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Distribuția Setului de Date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Corelații și </a:t>
            </a:r>
            <a:r>
              <a:rPr lang="en-US" sz="2000" dirty="0" err="1">
                <a:latin typeface="Times New Roman" panose="02020603050405020304" pitchFamily="18" charset="0"/>
                <a:cs typeface="Times New Roman" panose="02020603050405020304" pitchFamily="18" charset="0"/>
              </a:rPr>
              <a:t>Trenduri</a:t>
            </a:r>
            <a:r>
              <a:rPr lang="ro-RO" sz="2000" dirty="0">
                <a:latin typeface="Times New Roman" panose="02020603050405020304" pitchFamily="18" charset="0"/>
                <a:cs typeface="Times New Roman" panose="02020603050405020304" pitchFamily="18" charset="0"/>
              </a:rPr>
              <a:t> </a:t>
            </a: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37435520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3" name="Picture 2" descr="A graph of a graph&#10;&#10;Description automatically generated with medium confidence">
            <a:extLst>
              <a:ext uri="{FF2B5EF4-FFF2-40B4-BE49-F238E27FC236}">
                <a16:creationId xmlns:a16="http://schemas.microsoft.com/office/drawing/2014/main" id="{9DFCD156-FE47-3033-24D9-7FC9CB0E9808}"/>
              </a:ext>
            </a:extLst>
          </p:cNvPr>
          <p:cNvPicPr>
            <a:picLocks noChangeAspect="1"/>
          </p:cNvPicPr>
          <p:nvPr/>
        </p:nvPicPr>
        <p:blipFill>
          <a:blip r:embed="rId4">
            <a:alphaModFix/>
          </a:blip>
          <a:stretch>
            <a:fillRect/>
          </a:stretch>
        </p:blipFill>
        <p:spPr>
          <a:xfrm>
            <a:off x="914400" y="951004"/>
            <a:ext cx="7315200" cy="2743200"/>
          </a:xfrm>
          <a:prstGeom prst="rect">
            <a:avLst/>
          </a:prstGeom>
        </p:spPr>
      </p:pic>
      <p:pic>
        <p:nvPicPr>
          <p:cNvPr id="5" name="Picture 4" descr="A graph with lines and a black background&#10;&#10;Description automatically generated">
            <a:extLst>
              <a:ext uri="{FF2B5EF4-FFF2-40B4-BE49-F238E27FC236}">
                <a16:creationId xmlns:a16="http://schemas.microsoft.com/office/drawing/2014/main" id="{8B6418A0-53AD-AB03-8D37-18BC0CFFC353}"/>
              </a:ext>
            </a:extLst>
          </p:cNvPr>
          <p:cNvPicPr>
            <a:picLocks noChangeAspect="1"/>
          </p:cNvPicPr>
          <p:nvPr/>
        </p:nvPicPr>
        <p:blipFill>
          <a:blip r:embed="rId5"/>
          <a:stretch>
            <a:fillRect/>
          </a:stretch>
        </p:blipFill>
        <p:spPr>
          <a:xfrm>
            <a:off x="914399" y="3821767"/>
            <a:ext cx="7315200" cy="2743200"/>
          </a:xfrm>
          <a:prstGeom prst="rect">
            <a:avLst/>
          </a:prstGeom>
        </p:spPr>
      </p:pic>
      <p:sp>
        <p:nvSpPr>
          <p:cNvPr id="9" name="TextBox 8">
            <a:extLst>
              <a:ext uri="{FF2B5EF4-FFF2-40B4-BE49-F238E27FC236}">
                <a16:creationId xmlns:a16="http://schemas.microsoft.com/office/drawing/2014/main" id="{53EFA252-2DF6-92DC-DA48-D72A23C3089C}"/>
              </a:ext>
            </a:extLst>
          </p:cNvPr>
          <p:cNvSpPr txBox="1"/>
          <p:nvPr/>
        </p:nvSpPr>
        <p:spPr>
          <a:xfrm>
            <a:off x="3587187" y="6452339"/>
            <a:ext cx="1969626"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2 Distribuția Valorii Creditului</a:t>
            </a:r>
          </a:p>
        </p:txBody>
      </p:sp>
      <p:sp>
        <p:nvSpPr>
          <p:cNvPr id="10" name="TextBox 9">
            <a:extLst>
              <a:ext uri="{FF2B5EF4-FFF2-40B4-BE49-F238E27FC236}">
                <a16:creationId xmlns:a16="http://schemas.microsoft.com/office/drawing/2014/main" id="{CBF91407-043D-0987-06B9-DF2C22E579FF}"/>
              </a:ext>
            </a:extLst>
          </p:cNvPr>
          <p:cNvSpPr txBox="1"/>
          <p:nvPr/>
        </p:nvSpPr>
        <p:spPr>
          <a:xfrm>
            <a:off x="3826398" y="3497964"/>
            <a:ext cx="1491205"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1 Distribuția Anuității</a:t>
            </a:r>
          </a:p>
        </p:txBody>
      </p:sp>
      <p:sp>
        <p:nvSpPr>
          <p:cNvPr id="2" name="Agenda">
            <a:extLst>
              <a:ext uri="{FF2B5EF4-FFF2-40B4-BE49-F238E27FC236}">
                <a16:creationId xmlns:a16="http://schemas.microsoft.com/office/drawing/2014/main" id="{DB781273-D875-D8A9-83D3-0716835C4503}"/>
              </a:ext>
            </a:extLst>
          </p:cNvPr>
          <p:cNvSpPr txBox="1"/>
          <p:nvPr/>
        </p:nvSpPr>
        <p:spPr>
          <a:xfrm>
            <a:off x="914399" y="448195"/>
            <a:ext cx="3180586" cy="3980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ro-RO" sz="2400" dirty="0">
                <a:latin typeface="Times New Roman" panose="02020603050405020304" pitchFamily="18" charset="0"/>
                <a:cs typeface="Times New Roman" panose="02020603050405020304" pitchFamily="18" charset="0"/>
              </a:rPr>
              <a:t>Analiza creditelor</a:t>
            </a:r>
          </a:p>
        </p:txBody>
      </p:sp>
    </p:spTree>
    <p:extLst>
      <p:ext uri="{BB962C8B-B14F-4D97-AF65-F5344CB8AC3E}">
        <p14:creationId xmlns:p14="http://schemas.microsoft.com/office/powerpoint/2010/main" val="3554539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pic>
        <p:nvPicPr>
          <p:cNvPr id="476" name="Image" descr="Image"/>
          <p:cNvPicPr>
            <a:picLocks noChangeAspect="1"/>
          </p:cNvPicPr>
          <p:nvPr/>
        </p:nvPicPr>
        <p:blipFill>
          <a:blip r:embed="rId3"/>
          <a:stretch>
            <a:fillRect/>
          </a:stretch>
        </p:blipFill>
        <p:spPr>
          <a:xfrm>
            <a:off x="36603" y="5844959"/>
            <a:ext cx="160690" cy="120254"/>
          </a:xfrm>
          <a:prstGeom prst="rect">
            <a:avLst/>
          </a:prstGeom>
          <a:ln w="12700">
            <a:miter lim="400000"/>
          </a:ln>
        </p:spPr>
      </p:pic>
      <p:pic>
        <p:nvPicPr>
          <p:cNvPr id="6" name="Picture 5" descr="A graph with orange rectangular shapes&#10;&#10;Description automatically generated with medium confidence">
            <a:extLst>
              <a:ext uri="{FF2B5EF4-FFF2-40B4-BE49-F238E27FC236}">
                <a16:creationId xmlns:a16="http://schemas.microsoft.com/office/drawing/2014/main" id="{8C3CCF6A-97C3-AAF2-F513-148FF3DAA9A7}"/>
              </a:ext>
            </a:extLst>
          </p:cNvPr>
          <p:cNvPicPr>
            <a:picLocks noChangeAspect="1"/>
          </p:cNvPicPr>
          <p:nvPr/>
        </p:nvPicPr>
        <p:blipFill>
          <a:blip r:embed="rId4"/>
          <a:stretch>
            <a:fillRect/>
          </a:stretch>
        </p:blipFill>
        <p:spPr>
          <a:xfrm>
            <a:off x="914400" y="3668804"/>
            <a:ext cx="7315200" cy="2743200"/>
          </a:xfrm>
          <a:prstGeom prst="rect">
            <a:avLst/>
          </a:prstGeom>
        </p:spPr>
      </p:pic>
      <p:sp>
        <p:nvSpPr>
          <p:cNvPr id="2" name="TextBox 1">
            <a:extLst>
              <a:ext uri="{FF2B5EF4-FFF2-40B4-BE49-F238E27FC236}">
                <a16:creationId xmlns:a16="http://schemas.microsoft.com/office/drawing/2014/main" id="{E2ED75CF-A156-D4CD-0976-08505BB05F68}"/>
              </a:ext>
            </a:extLst>
          </p:cNvPr>
          <p:cNvSpPr txBox="1"/>
          <p:nvPr/>
        </p:nvSpPr>
        <p:spPr>
          <a:xfrm>
            <a:off x="3810963" y="3437972"/>
            <a:ext cx="1522072"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3 Distribuția Vârstei</a:t>
            </a:r>
          </a:p>
        </p:txBody>
      </p:sp>
      <p:sp>
        <p:nvSpPr>
          <p:cNvPr id="4" name="TextBox 3">
            <a:extLst>
              <a:ext uri="{FF2B5EF4-FFF2-40B4-BE49-F238E27FC236}">
                <a16:creationId xmlns:a16="http://schemas.microsoft.com/office/drawing/2014/main" id="{DAB2A72A-0A41-D72B-5604-1F44C2B4D5B7}"/>
              </a:ext>
            </a:extLst>
          </p:cNvPr>
          <p:cNvSpPr txBox="1"/>
          <p:nvPr/>
        </p:nvSpPr>
        <p:spPr>
          <a:xfrm>
            <a:off x="3554874" y="6447854"/>
            <a:ext cx="2034251"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4 Distribuția Vârstei pe Grupuri</a:t>
            </a:r>
          </a:p>
        </p:txBody>
      </p:sp>
      <p:sp>
        <p:nvSpPr>
          <p:cNvPr id="3" name="Agenda">
            <a:extLst>
              <a:ext uri="{FF2B5EF4-FFF2-40B4-BE49-F238E27FC236}">
                <a16:creationId xmlns:a16="http://schemas.microsoft.com/office/drawing/2014/main" id="{00CE9139-DEB5-58D9-2604-3651D9B4E408}"/>
              </a:ext>
            </a:extLst>
          </p:cNvPr>
          <p:cNvSpPr txBox="1"/>
          <p:nvPr/>
        </p:nvSpPr>
        <p:spPr>
          <a:xfrm>
            <a:off x="914400" y="442452"/>
            <a:ext cx="3180586" cy="3980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ro-RO" sz="2400" dirty="0">
                <a:latin typeface="Times New Roman" panose="02020603050405020304" pitchFamily="18" charset="0"/>
                <a:cs typeface="Times New Roman" panose="02020603050405020304" pitchFamily="18" charset="0"/>
              </a:rPr>
              <a:t>Analiza </a:t>
            </a:r>
            <a:r>
              <a:rPr lang="ro-RO" sz="2400" dirty="0" err="1">
                <a:latin typeface="Times New Roman" panose="02020603050405020304" pitchFamily="18" charset="0"/>
                <a:cs typeface="Times New Roman" panose="02020603050405020304" pitchFamily="18" charset="0"/>
              </a:rPr>
              <a:t>vâ</a:t>
            </a:r>
            <a:r>
              <a:rPr lang="en-US" sz="2400" dirty="0" err="1">
                <a:latin typeface="Times New Roman" panose="02020603050405020304" pitchFamily="18" charset="0"/>
                <a:cs typeface="Times New Roman" panose="02020603050405020304" pitchFamily="18" charset="0"/>
              </a:rPr>
              <a:t>rstei</a:t>
            </a:r>
            <a:endParaRPr lang="ro-RO" sz="2400" dirty="0">
              <a:latin typeface="Times New Roman" panose="02020603050405020304" pitchFamily="18" charset="0"/>
              <a:cs typeface="Times New Roman" panose="02020603050405020304" pitchFamily="18" charset="0"/>
            </a:endParaRPr>
          </a:p>
        </p:txBody>
      </p:sp>
      <p:pic>
        <p:nvPicPr>
          <p:cNvPr id="7" name="Picture 6" descr="A graph with orange line&#10;&#10;Description automatically generated">
            <a:extLst>
              <a:ext uri="{FF2B5EF4-FFF2-40B4-BE49-F238E27FC236}">
                <a16:creationId xmlns:a16="http://schemas.microsoft.com/office/drawing/2014/main" id="{0721BBC0-9307-F8C3-2669-EFE14F7FD589}"/>
              </a:ext>
            </a:extLst>
          </p:cNvPr>
          <p:cNvPicPr>
            <a:picLocks noChangeAspect="1"/>
          </p:cNvPicPr>
          <p:nvPr/>
        </p:nvPicPr>
        <p:blipFill>
          <a:blip r:embed="rId5"/>
          <a:stretch>
            <a:fillRect/>
          </a:stretch>
        </p:blipFill>
        <p:spPr>
          <a:xfrm>
            <a:off x="914399" y="767641"/>
            <a:ext cx="7315200" cy="2743200"/>
          </a:xfrm>
          <a:prstGeom prst="rect">
            <a:avLst/>
          </a:prstGeom>
        </p:spPr>
      </p:pic>
    </p:spTree>
    <p:extLst>
      <p:ext uri="{BB962C8B-B14F-4D97-AF65-F5344CB8AC3E}">
        <p14:creationId xmlns:p14="http://schemas.microsoft.com/office/powerpoint/2010/main" val="15801206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36013906-9728-954D-EC74-DCA7BE24E98E}"/>
              </a:ext>
            </a:extLst>
          </p:cNvPr>
          <p:cNvPicPr>
            <a:picLocks noChangeAspect="1"/>
          </p:cNvPicPr>
          <p:nvPr/>
        </p:nvPicPr>
        <p:blipFill>
          <a:blip r:embed="rId3"/>
          <a:stretch>
            <a:fillRect/>
          </a:stretch>
        </p:blipFill>
        <p:spPr>
          <a:xfrm>
            <a:off x="0" y="857250"/>
            <a:ext cx="9144000" cy="5143500"/>
          </a:xfrm>
          <a:prstGeom prst="rect">
            <a:avLst/>
          </a:prstGeom>
          <a:ln w="12700">
            <a:miter lim="400000"/>
          </a:ln>
        </p:spPr>
      </p:pic>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sp>
        <p:nvSpPr>
          <p:cNvPr id="5" name="Agenda">
            <a:extLst>
              <a:ext uri="{FF2B5EF4-FFF2-40B4-BE49-F238E27FC236}">
                <a16:creationId xmlns:a16="http://schemas.microsoft.com/office/drawing/2014/main" id="{40DA040A-5CDC-D16C-33C7-2266CEF09A2D}"/>
              </a:ext>
            </a:extLst>
          </p:cNvPr>
          <p:cNvSpPr txBox="1"/>
          <p:nvPr/>
        </p:nvSpPr>
        <p:spPr>
          <a:xfrm>
            <a:off x="913893" y="1723719"/>
            <a:ext cx="3773853" cy="4965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r>
              <a:rPr lang="ro-RO" sz="3200" dirty="0">
                <a:latin typeface="Times New Roman" panose="02020603050405020304" pitchFamily="18" charset="0"/>
                <a:cs typeface="Times New Roman" panose="02020603050405020304" pitchFamily="18" charset="0"/>
              </a:rPr>
              <a:t>Ingineri</a:t>
            </a:r>
            <a:r>
              <a:rPr lang="en-US" sz="3200" dirty="0">
                <a:latin typeface="Times New Roman" panose="02020603050405020304" pitchFamily="18" charset="0"/>
                <a:cs typeface="Times New Roman" panose="02020603050405020304" pitchFamily="18" charset="0"/>
              </a:rPr>
              <a:t>a</a:t>
            </a:r>
            <a:r>
              <a:rPr lang="ro-RO" sz="3200" dirty="0">
                <a:latin typeface="Times New Roman" panose="02020603050405020304" pitchFamily="18" charset="0"/>
                <a:cs typeface="Times New Roman" panose="02020603050405020304" pitchFamily="18" charset="0"/>
              </a:rPr>
              <a:t> Caracteristicilor</a:t>
            </a:r>
          </a:p>
        </p:txBody>
      </p:sp>
      <p:sp>
        <p:nvSpPr>
          <p:cNvPr id="6" name="Agenda">
            <a:extLst>
              <a:ext uri="{FF2B5EF4-FFF2-40B4-BE49-F238E27FC236}">
                <a16:creationId xmlns:a16="http://schemas.microsoft.com/office/drawing/2014/main" id="{C449C111-07BB-2D67-5D0A-5BF1258485AC}"/>
              </a:ext>
            </a:extLst>
          </p:cNvPr>
          <p:cNvSpPr txBox="1"/>
          <p:nvPr/>
        </p:nvSpPr>
        <p:spPr>
          <a:xfrm>
            <a:off x="913893" y="3177555"/>
            <a:ext cx="6389731" cy="166308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Importanța Ingineriei Caracteristicilor</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Automatizarea cu </a:t>
            </a:r>
            <a:r>
              <a:rPr lang="ro-RO" sz="2000" dirty="0" err="1">
                <a:latin typeface="Times New Roman" panose="02020603050405020304" pitchFamily="18" charset="0"/>
                <a:cs typeface="Times New Roman" panose="02020603050405020304" pitchFamily="18" charset="0"/>
              </a:rPr>
              <a:t>Featuretools</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Caracteristici Derivate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Impactul asupra Modelului </a:t>
            </a: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41833645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5DD646C-76A9-A158-A77B-CC624667BD0A}"/>
              </a:ext>
            </a:extLst>
          </p:cNvPr>
          <p:cNvPicPr>
            <a:picLocks noChangeAspect="1"/>
          </p:cNvPicPr>
          <p:nvPr/>
        </p:nvPicPr>
        <p:blipFill>
          <a:blip r:embed="rId3"/>
          <a:stretch>
            <a:fillRect/>
          </a:stretch>
        </p:blipFill>
        <p:spPr>
          <a:xfrm>
            <a:off x="0" y="857250"/>
            <a:ext cx="9144000" cy="5143500"/>
          </a:xfrm>
          <a:prstGeom prst="rect">
            <a:avLst/>
          </a:prstGeom>
          <a:ln w="12700">
            <a:miter lim="400000"/>
          </a:ln>
        </p:spPr>
      </p:pic>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spAutoFit/>
          </a:bodyPr>
          <a:lstStyle/>
          <a:p>
            <a:endParaRPr sz="675" dirty="0"/>
          </a:p>
        </p:txBody>
      </p:sp>
      <p:sp>
        <p:nvSpPr>
          <p:cNvPr id="5" name="Agenda">
            <a:extLst>
              <a:ext uri="{FF2B5EF4-FFF2-40B4-BE49-F238E27FC236}">
                <a16:creationId xmlns:a16="http://schemas.microsoft.com/office/drawing/2014/main" id="{40DA040A-5CDC-D16C-33C7-2266CEF09A2D}"/>
              </a:ext>
            </a:extLst>
          </p:cNvPr>
          <p:cNvSpPr txBox="1"/>
          <p:nvPr/>
        </p:nvSpPr>
        <p:spPr>
          <a:xfrm>
            <a:off x="913893" y="1723719"/>
            <a:ext cx="3501849"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Selec</a:t>
            </a:r>
            <a:r>
              <a:rPr lang="ro-RO" sz="3200" dirty="0">
                <a:latin typeface="Times New Roman" panose="02020603050405020304" pitchFamily="18" charset="0"/>
                <a:cs typeface="Times New Roman" panose="02020603050405020304" pitchFamily="18" charset="0"/>
              </a:rPr>
              <a:t>ți</a:t>
            </a:r>
            <a:r>
              <a:rPr lang="en-US" sz="3200" dirty="0">
                <a:latin typeface="Times New Roman" panose="02020603050405020304" pitchFamily="18" charset="0"/>
                <a:cs typeface="Times New Roman" panose="02020603050405020304" pitchFamily="18" charset="0"/>
              </a:rPr>
              <a:t>a</a:t>
            </a:r>
            <a:r>
              <a:rPr lang="ro-RO" sz="3200" dirty="0">
                <a:latin typeface="Times New Roman" panose="02020603050405020304" pitchFamily="18" charset="0"/>
                <a:cs typeface="Times New Roman" panose="02020603050405020304" pitchFamily="18" charset="0"/>
              </a:rPr>
              <a:t> Caracteristicilor</a:t>
            </a:r>
          </a:p>
        </p:txBody>
      </p:sp>
      <p:sp>
        <p:nvSpPr>
          <p:cNvPr id="6" name="Agenda">
            <a:extLst>
              <a:ext uri="{FF2B5EF4-FFF2-40B4-BE49-F238E27FC236}">
                <a16:creationId xmlns:a16="http://schemas.microsoft.com/office/drawing/2014/main" id="{C449C111-07BB-2D67-5D0A-5BF1258485AC}"/>
              </a:ext>
            </a:extLst>
          </p:cNvPr>
          <p:cNvSpPr txBox="1"/>
          <p:nvPr/>
        </p:nvSpPr>
        <p:spPr>
          <a:xfrm>
            <a:off x="913893" y="3177555"/>
            <a:ext cx="6389731" cy="16630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Importanța Selectării Caracteristicilor</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Utilizarea </a:t>
            </a:r>
            <a:r>
              <a:rPr lang="ro-RO" sz="2000" dirty="0" err="1">
                <a:latin typeface="Times New Roman" panose="02020603050405020304" pitchFamily="18" charset="0"/>
                <a:cs typeface="Times New Roman" panose="02020603050405020304" pitchFamily="18" charset="0"/>
              </a:rPr>
              <a:t>Importanțelor</a:t>
            </a:r>
            <a:r>
              <a:rPr lang="ro-RO" sz="2000" dirty="0">
                <a:latin typeface="Times New Roman" panose="02020603050405020304" pitchFamily="18" charset="0"/>
                <a:cs typeface="Times New Roman" panose="02020603050405020304" pitchFamily="18" charset="0"/>
              </a:rPr>
              <a:t> Nule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Impactul Caracteristicilor Selectate</a:t>
            </a:r>
            <a:endParaRPr lang="en-US" sz="2000" dirty="0">
              <a:latin typeface="Times New Roman" panose="02020603050405020304" pitchFamily="18" charset="0"/>
              <a:cs typeface="Times New Roman" panose="02020603050405020304" pitchFamily="18" charset="0"/>
            </a:endParaRPr>
          </a:p>
          <a:p>
            <a:pPr marL="555625" indent="-555625">
              <a:lnSpc>
                <a:spcPct val="130000"/>
              </a:lnSpc>
              <a:buClr>
                <a:srgbClr val="DE411B"/>
              </a:buClr>
              <a:buSzPct val="100000"/>
              <a:buFont typeface="Arial" panose="020B0604020202020204" pitchFamily="34" charset="0"/>
              <a:buChar char="•"/>
              <a:defRPr spc="198"/>
            </a:pPr>
            <a:r>
              <a:rPr lang="ro-RO" sz="2000" dirty="0">
                <a:latin typeface="Times New Roman" panose="02020603050405020304" pitchFamily="18" charset="0"/>
                <a:cs typeface="Times New Roman" panose="02020603050405020304" pitchFamily="18" charset="0"/>
              </a:rPr>
              <a:t>Optimizarea Modelului</a:t>
            </a:r>
          </a:p>
        </p:txBody>
      </p:sp>
      <p:sp>
        <p:nvSpPr>
          <p:cNvPr id="7" name="Rectangle">
            <a:extLst>
              <a:ext uri="{FF2B5EF4-FFF2-40B4-BE49-F238E27FC236}">
                <a16:creationId xmlns:a16="http://schemas.microsoft.com/office/drawing/2014/main" id="{0E04B613-22A3-529D-B030-63DE025E3DAA}"/>
              </a:ext>
            </a:extLst>
          </p:cNvPr>
          <p:cNvSpPr/>
          <p:nvPr/>
        </p:nvSpPr>
        <p:spPr>
          <a:xfrm>
            <a:off x="913894" y="2800360"/>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317930234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Additional chapter intro…"/>
          <p:cNvSpPr txBox="1"/>
          <p:nvPr/>
        </p:nvSpPr>
        <p:spPr>
          <a:xfrm>
            <a:off x="1131214" y="4504567"/>
            <a:ext cx="5341550" cy="3616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nSpc>
                <a:spcPct val="80000"/>
              </a:lnSpc>
              <a:defRPr sz="7000" cap="none" spc="-209"/>
            </a:pPr>
            <a:endParaRPr sz="2625" dirty="0"/>
          </a:p>
        </p:txBody>
      </p:sp>
      <p:sp>
        <p:nvSpPr>
          <p:cNvPr id="474" name="The background is different"/>
          <p:cNvSpPr txBox="1"/>
          <p:nvPr/>
        </p:nvSpPr>
        <p:spPr>
          <a:xfrm>
            <a:off x="1149763" y="4073837"/>
            <a:ext cx="5342552" cy="14234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spAutoFit/>
          </a:bodyPr>
          <a:lstStyle/>
          <a:p>
            <a:endParaRPr sz="675" dirty="0"/>
          </a:p>
        </p:txBody>
      </p:sp>
      <p:pic>
        <p:nvPicPr>
          <p:cNvPr id="13" name="Picture 12" descr="A screenshot of a computer screen&#10;&#10;Description automatically generated">
            <a:extLst>
              <a:ext uri="{FF2B5EF4-FFF2-40B4-BE49-F238E27FC236}">
                <a16:creationId xmlns:a16="http://schemas.microsoft.com/office/drawing/2014/main" id="{99E61733-10E2-E09D-A302-A24216FB5D36}"/>
              </a:ext>
            </a:extLst>
          </p:cNvPr>
          <p:cNvPicPr>
            <a:picLocks noChangeAspect="1"/>
          </p:cNvPicPr>
          <p:nvPr/>
        </p:nvPicPr>
        <p:blipFill>
          <a:blip r:embed="rId3"/>
          <a:stretch>
            <a:fillRect/>
          </a:stretch>
        </p:blipFill>
        <p:spPr>
          <a:xfrm>
            <a:off x="0" y="3869401"/>
            <a:ext cx="9144000" cy="1993605"/>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D2078BE2-EB45-215C-081D-5C1AECEA9D03}"/>
              </a:ext>
            </a:extLst>
          </p:cNvPr>
          <p:cNvPicPr>
            <a:picLocks noChangeAspect="1"/>
          </p:cNvPicPr>
          <p:nvPr/>
        </p:nvPicPr>
        <p:blipFill>
          <a:blip r:embed="rId4"/>
          <a:stretch>
            <a:fillRect/>
          </a:stretch>
        </p:blipFill>
        <p:spPr>
          <a:xfrm>
            <a:off x="0" y="1297878"/>
            <a:ext cx="9144000" cy="1993605"/>
          </a:xfrm>
          <a:prstGeom prst="rect">
            <a:avLst/>
          </a:prstGeom>
        </p:spPr>
      </p:pic>
      <p:sp>
        <p:nvSpPr>
          <p:cNvPr id="2" name="Agenda">
            <a:extLst>
              <a:ext uri="{FF2B5EF4-FFF2-40B4-BE49-F238E27FC236}">
                <a16:creationId xmlns:a16="http://schemas.microsoft.com/office/drawing/2014/main" id="{83C3B81F-086C-C452-EB87-3873F1353E72}"/>
              </a:ext>
            </a:extLst>
          </p:cNvPr>
          <p:cNvSpPr txBox="1"/>
          <p:nvPr/>
        </p:nvSpPr>
        <p:spPr>
          <a:xfrm>
            <a:off x="2382811" y="408868"/>
            <a:ext cx="4378378" cy="4965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rPr lang="en-US" sz="3200" dirty="0" err="1">
                <a:latin typeface="Times New Roman" panose="02020603050405020304" pitchFamily="18" charset="0"/>
                <a:cs typeface="Times New Roman" panose="02020603050405020304" pitchFamily="18" charset="0"/>
              </a:rPr>
              <a:t>Distribu</a:t>
            </a:r>
            <a:r>
              <a:rPr lang="ro-RO" sz="3200" dirty="0">
                <a:latin typeface="Times New Roman" panose="02020603050405020304" pitchFamily="18" charset="0"/>
                <a:cs typeface="Times New Roman" panose="02020603050405020304" pitchFamily="18" charset="0"/>
              </a:rPr>
              <a:t>ț</a:t>
            </a:r>
            <a:r>
              <a:rPr lang="en-US" sz="3200" dirty="0" err="1">
                <a:latin typeface="Times New Roman" panose="02020603050405020304" pitchFamily="18" charset="0"/>
                <a:cs typeface="Times New Roman" panose="02020603050405020304" pitchFamily="18" charset="0"/>
              </a:rPr>
              <a:t>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importan</a:t>
            </a:r>
            <a:r>
              <a:rPr lang="ro-RO" sz="3200" dirty="0">
                <a:latin typeface="Times New Roman" panose="02020603050405020304" pitchFamily="18" charset="0"/>
                <a:cs typeface="Times New Roman" panose="02020603050405020304" pitchFamily="18" charset="0"/>
              </a:rPr>
              <a:t>ț</a:t>
            </a:r>
            <a:r>
              <a:rPr lang="en-US" sz="3200" dirty="0" err="1">
                <a:latin typeface="Times New Roman" panose="02020603050405020304" pitchFamily="18" charset="0"/>
                <a:cs typeface="Times New Roman" panose="02020603050405020304" pitchFamily="18" charset="0"/>
              </a:rPr>
              <a:t>elor</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nule</a:t>
            </a:r>
            <a:endParaRPr lang="ro-RO"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6A48206-807C-4C73-DB08-4DAA15BB373F}"/>
              </a:ext>
            </a:extLst>
          </p:cNvPr>
          <p:cNvSpPr txBox="1"/>
          <p:nvPr/>
        </p:nvSpPr>
        <p:spPr>
          <a:xfrm>
            <a:off x="3292322" y="3149328"/>
            <a:ext cx="2559356"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5 Distribuția </a:t>
            </a:r>
            <a:r>
              <a:rPr lang="ro-RO" sz="900" i="1" dirty="0" err="1">
                <a:latin typeface="Times New Roman" panose="02020603050405020304" pitchFamily="18" charset="0"/>
                <a:cs typeface="Times New Roman" panose="02020603050405020304" pitchFamily="18" charset="0"/>
              </a:rPr>
              <a:t>Importanțelor</a:t>
            </a:r>
            <a:r>
              <a:rPr lang="ro-RO" sz="900" i="1" dirty="0">
                <a:latin typeface="Times New Roman" panose="02020603050405020304" pitchFamily="18" charset="0"/>
                <a:cs typeface="Times New Roman" panose="02020603050405020304" pitchFamily="18" charset="0"/>
              </a:rPr>
              <a:t> pentru Credit</a:t>
            </a:r>
          </a:p>
        </p:txBody>
      </p:sp>
      <p:sp>
        <p:nvSpPr>
          <p:cNvPr id="4" name="TextBox 3">
            <a:extLst>
              <a:ext uri="{FF2B5EF4-FFF2-40B4-BE49-F238E27FC236}">
                <a16:creationId xmlns:a16="http://schemas.microsoft.com/office/drawing/2014/main" id="{95AC8129-B828-488A-9351-268BF0C5FC8A}"/>
              </a:ext>
            </a:extLst>
          </p:cNvPr>
          <p:cNvSpPr txBox="1"/>
          <p:nvPr/>
        </p:nvSpPr>
        <p:spPr>
          <a:xfrm>
            <a:off x="3292322" y="5834548"/>
            <a:ext cx="2559356" cy="230832"/>
          </a:xfrm>
          <a:prstGeom prst="rect">
            <a:avLst/>
          </a:prstGeom>
          <a:noFill/>
        </p:spPr>
        <p:txBody>
          <a:bodyPr wrap="square" rtlCol="0">
            <a:spAutoFit/>
          </a:bodyPr>
          <a:lstStyle/>
          <a:p>
            <a:r>
              <a:rPr lang="ro-RO" sz="900" i="1" dirty="0">
                <a:latin typeface="Times New Roman" panose="02020603050405020304" pitchFamily="18" charset="0"/>
                <a:cs typeface="Times New Roman" panose="02020603050405020304" pitchFamily="18" charset="0"/>
              </a:rPr>
              <a:t>Fig. 6 Distribuția </a:t>
            </a:r>
            <a:r>
              <a:rPr lang="ro-RO" sz="900" i="1" dirty="0" err="1">
                <a:latin typeface="Times New Roman" panose="02020603050405020304" pitchFamily="18" charset="0"/>
                <a:cs typeface="Times New Roman" panose="02020603050405020304" pitchFamily="18" charset="0"/>
              </a:rPr>
              <a:t>Importanțelor</a:t>
            </a:r>
            <a:r>
              <a:rPr lang="ro-RO" sz="900" i="1" dirty="0">
                <a:latin typeface="Times New Roman" panose="02020603050405020304" pitchFamily="18" charset="0"/>
                <a:cs typeface="Times New Roman" panose="02020603050405020304" pitchFamily="18" charset="0"/>
              </a:rPr>
              <a:t> pentru Gen</a:t>
            </a:r>
          </a:p>
        </p:txBody>
      </p:sp>
    </p:spTree>
    <p:extLst>
      <p:ext uri="{BB962C8B-B14F-4D97-AF65-F5344CB8AC3E}">
        <p14:creationId xmlns:p14="http://schemas.microsoft.com/office/powerpoint/2010/main" val="163660744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1107</TotalTime>
  <Words>3230</Words>
  <Application>Microsoft Office PowerPoint</Application>
  <PresentationFormat>On-screen Show (4:3)</PresentationFormat>
  <Paragraphs>158</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Bookman Old Style</vt:lpstr>
      <vt:lpstr>Rockwell</vt:lpstr>
      <vt:lpstr>Söhne</vt:lpstr>
      <vt:lpstr>Times New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Explorarea Modelelor Predictive în Finanțe: Optimizarea Predicțiilor de Credit</dc:title>
  <dc:subject/>
  <dc:creator>Alex</dc:creator>
  <cp:keywords/>
  <dc:description>generated using python-pptx</dc:description>
  <cp:lastModifiedBy>Alexandru Barsan</cp:lastModifiedBy>
  <cp:revision>53</cp:revision>
  <dcterms:created xsi:type="dcterms:W3CDTF">2013-01-27T09:14:16Z</dcterms:created>
  <dcterms:modified xsi:type="dcterms:W3CDTF">2024-05-07T16:10:59Z</dcterms:modified>
  <cp:category/>
</cp:coreProperties>
</file>